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880600" cy="13982700"/>
  <p:notesSz cx="9880600" cy="139827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2" d="100"/>
          <a:sy n="112" d="100"/>
        </p:scale>
        <p:origin x="-198" y="-63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1045" y="4334637"/>
            <a:ext cx="8398510" cy="29363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2090" y="7830312"/>
            <a:ext cx="6916420" cy="349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4030" y="3216021"/>
            <a:ext cx="4298061" cy="9228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88509" y="3216021"/>
            <a:ext cx="4298061" cy="9228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4030" y="559308"/>
            <a:ext cx="8892540" cy="22372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030" y="3216021"/>
            <a:ext cx="8892540" cy="9228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59404" y="13003911"/>
            <a:ext cx="3161792" cy="699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4030" y="13003911"/>
            <a:ext cx="2272538" cy="699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14032" y="13003911"/>
            <a:ext cx="2272538" cy="699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54" y="12489154"/>
            <a:ext cx="9514840" cy="19050"/>
          </a:xfrm>
          <a:custGeom>
            <a:avLst/>
            <a:gdLst/>
            <a:ahLst/>
            <a:cxnLst/>
            <a:rect l="l" t="t" r="r" b="b"/>
            <a:pathLst>
              <a:path w="9514840" h="19050">
                <a:moveTo>
                  <a:pt x="9514826" y="0"/>
                </a:moveTo>
                <a:lnTo>
                  <a:pt x="0" y="0"/>
                </a:lnTo>
                <a:lnTo>
                  <a:pt x="0" y="19049"/>
                </a:lnTo>
                <a:lnTo>
                  <a:pt x="9514826" y="19049"/>
                </a:lnTo>
                <a:lnTo>
                  <a:pt x="9514826" y="0"/>
                </a:lnTo>
                <a:close/>
              </a:path>
            </a:pathLst>
          </a:custGeom>
          <a:solidFill>
            <a:srgbClr val="F4F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22365" y="631825"/>
            <a:ext cx="2840583" cy="654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6207" y="2944470"/>
            <a:ext cx="158408" cy="158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9757" y="2808943"/>
            <a:ext cx="22923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 </a:t>
            </a:r>
            <a:r>
              <a:rPr sz="900" spc="19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017" y="2724463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6486" y="2637861"/>
            <a:ext cx="208279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  </a:t>
            </a:r>
            <a:r>
              <a:rPr sz="900" spc="95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357" y="2549164"/>
            <a:ext cx="23622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900" b="1" spc="-130" dirty="0">
                <a:latin typeface="Arial"/>
                <a:cs typeface="Arial"/>
              </a:rPr>
              <a:t>     </a:t>
            </a:r>
            <a:r>
              <a:rPr sz="1350" spc="-195" baseline="-21604" dirty="0">
                <a:latin typeface="Arial"/>
                <a:cs typeface="Arial"/>
              </a:rPr>
              <a:t>t</a:t>
            </a:r>
            <a:r>
              <a:rPr sz="900" spc="-130" dirty="0">
                <a:latin typeface="Arial"/>
                <a:cs typeface="Arial"/>
              </a:rPr>
              <a:t>h</a:t>
            </a:r>
            <a:r>
              <a:rPr sz="1350" spc="-195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3017" y="2291507"/>
            <a:ext cx="206375" cy="33591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875"/>
              </a:lnSpc>
              <a:spcBef>
                <a:spcPts val="115"/>
              </a:spcBef>
            </a:pPr>
            <a:r>
              <a:rPr sz="900" spc="-25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675"/>
              </a:lnSpc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017" y="2211255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757" y="1890225"/>
            <a:ext cx="255904" cy="35496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 </a:t>
            </a:r>
            <a:r>
              <a:rPr sz="900" spc="25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50"/>
              </a:lnSpc>
            </a:pPr>
            <a:r>
              <a:rPr sz="900" spc="-25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75"/>
              </a:lnSpc>
            </a:pPr>
            <a:r>
              <a:rPr sz="900" spc="-30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9867" y="1738168"/>
            <a:ext cx="23812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30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3017" y="1660025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3148" y="1573436"/>
            <a:ext cx="19748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70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757" y="1495293"/>
            <a:ext cx="22923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 </a:t>
            </a:r>
            <a:r>
              <a:rPr sz="900" spc="190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3017" y="1408705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361" y="1290430"/>
            <a:ext cx="27178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c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3017" y="1210178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761" y="1125647"/>
            <a:ext cx="17653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 </a:t>
            </a:r>
            <a:r>
              <a:rPr sz="900" spc="75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867" y="1049701"/>
            <a:ext cx="23812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30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361" y="582977"/>
            <a:ext cx="280670" cy="490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0960">
              <a:lnSpc>
                <a:spcPts val="880"/>
              </a:lnSpc>
              <a:spcBef>
                <a:spcPts val="115"/>
              </a:spcBef>
            </a:pPr>
            <a:r>
              <a:rPr sz="900" spc="-20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15"/>
              </a:lnSpc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40"/>
              </a:lnSpc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1005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8021" y="10397256"/>
            <a:ext cx="297815" cy="145351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0960">
              <a:lnSpc>
                <a:spcPts val="875"/>
              </a:lnSpc>
              <a:spcBef>
                <a:spcPts val="115"/>
              </a:spcBef>
            </a:pPr>
            <a:r>
              <a:rPr sz="900" spc="-25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675"/>
              </a:lnSpc>
            </a:pPr>
            <a:r>
              <a:rPr sz="900" spc="-20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8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50"/>
              </a:lnSpc>
            </a:pPr>
            <a:r>
              <a:rPr sz="900" spc="-20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05"/>
              </a:lnSpc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0"/>
              </a:lnSpc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1015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05"/>
              </a:lnSpc>
              <a:spcBef>
                <a:spcPts val="35"/>
              </a:spcBef>
            </a:pPr>
            <a:r>
              <a:rPr sz="900" spc="-30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5"/>
              </a:lnSpc>
            </a:pPr>
            <a:r>
              <a:rPr sz="900" spc="-40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20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25"/>
              </a:lnSpc>
            </a:pPr>
            <a:r>
              <a:rPr sz="900" spc="-30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6677" y="10317005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4905" y="9867146"/>
            <a:ext cx="338455" cy="53022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0960">
              <a:lnSpc>
                <a:spcPts val="1005"/>
              </a:lnSpc>
              <a:spcBef>
                <a:spcPts val="115"/>
              </a:spcBef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l</a:t>
            </a:r>
            <a:r>
              <a:rPr sz="900" spc="-120" dirty="0">
                <a:latin typeface="Arial"/>
                <a:cs typeface="Arial"/>
              </a:rPr>
              <a:t>y</a:t>
            </a:r>
            <a:r>
              <a:rPr sz="1350" spc="-179" baseline="-15432" dirty="0">
                <a:latin typeface="Arial"/>
                <a:cs typeface="Arial"/>
              </a:rPr>
              <a:t>l</a:t>
            </a:r>
            <a:r>
              <a:rPr sz="900" spc="-120" dirty="0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950"/>
              </a:lnSpc>
            </a:pPr>
            <a:r>
              <a:rPr sz="900" spc="-20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900" spc="-25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30"/>
              </a:lnSpc>
            </a:pPr>
            <a:r>
              <a:rPr sz="900" spc="-25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09576" y="12022776"/>
            <a:ext cx="6159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70" dirty="0">
                <a:latin typeface="Arial"/>
                <a:cs typeface="Arial"/>
              </a:rPr>
              <a:t>Pag.:</a:t>
            </a:r>
            <a:r>
              <a:rPr sz="1350" spc="-130" dirty="0">
                <a:latin typeface="Arial"/>
                <a:cs typeface="Arial"/>
              </a:rPr>
              <a:t> </a:t>
            </a:r>
            <a:r>
              <a:rPr sz="1350" spc="65" dirty="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4772" y="5684392"/>
            <a:ext cx="2882265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spc="730" dirty="0">
                <a:latin typeface="Arial"/>
                <a:cs typeface="Arial"/>
              </a:rPr>
              <a:t>ARINC</a:t>
            </a:r>
            <a:r>
              <a:rPr sz="3350" spc="-10" dirty="0">
                <a:latin typeface="Arial"/>
                <a:cs typeface="Arial"/>
              </a:rPr>
              <a:t> </a:t>
            </a:r>
            <a:r>
              <a:rPr sz="3350" spc="600" dirty="0">
                <a:latin typeface="Arial"/>
                <a:cs typeface="Arial"/>
              </a:rPr>
              <a:t>429</a:t>
            </a:r>
            <a:endParaRPr sz="33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22365" y="12963574"/>
            <a:ext cx="2840583" cy="549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84361" y="12914617"/>
            <a:ext cx="288925" cy="63182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0960">
              <a:lnSpc>
                <a:spcPts val="880"/>
              </a:lnSpc>
              <a:spcBef>
                <a:spcPts val="115"/>
              </a:spcBef>
            </a:pPr>
            <a:r>
              <a:rPr sz="900" spc="-20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15"/>
              </a:lnSpc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40"/>
              </a:lnSpc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1005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z="900" spc="-30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8328" y="1835696"/>
            <a:ext cx="7085659" cy="13727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52497" y="4412310"/>
            <a:ext cx="6452094" cy="443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3838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10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44876" y="5164493"/>
            <a:ext cx="290385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9 </a:t>
            </a:r>
            <a:r>
              <a:rPr sz="1500" spc="-170" dirty="0">
                <a:latin typeface="Arial"/>
                <a:cs typeface="Arial"/>
              </a:rPr>
              <a:t>FORMATO </a:t>
            </a:r>
            <a:r>
              <a:rPr sz="1500" spc="-175" dirty="0">
                <a:latin typeface="Arial"/>
                <a:cs typeface="Arial"/>
              </a:rPr>
              <a:t>DE </a:t>
            </a:r>
            <a:r>
              <a:rPr sz="1500" spc="-85" dirty="0">
                <a:latin typeface="Arial"/>
                <a:cs typeface="Arial"/>
              </a:rPr>
              <a:t>LA </a:t>
            </a:r>
            <a:r>
              <a:rPr sz="1500" spc="-135" dirty="0">
                <a:latin typeface="Arial"/>
                <a:cs typeface="Arial"/>
              </a:rPr>
              <a:t>DATA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145" dirty="0">
                <a:latin typeface="Arial"/>
                <a:cs typeface="Arial"/>
              </a:rPr>
              <a:t>BCD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4460" y="7959083"/>
            <a:ext cx="8505825" cy="15049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80"/>
              </a:spcBef>
            </a:pPr>
            <a:r>
              <a:rPr sz="1800" spc="-95" dirty="0">
                <a:latin typeface="Arial"/>
                <a:cs typeface="Arial"/>
              </a:rPr>
              <a:t>Label</a:t>
            </a:r>
            <a:endParaRPr sz="1800">
              <a:latin typeface="Arial"/>
              <a:cs typeface="Arial"/>
            </a:endParaRPr>
          </a:p>
          <a:p>
            <a:pPr marL="50165" marR="5080" algn="just">
              <a:lnSpc>
                <a:spcPct val="99800"/>
              </a:lnSpc>
              <a:spcBef>
                <a:spcPts val="240"/>
              </a:spcBef>
            </a:pP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primerosocho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bits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palbra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definenel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label.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label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identifica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elparámetro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medido,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especifica-  </a:t>
            </a:r>
            <a:r>
              <a:rPr sz="1500" spc="25" dirty="0">
                <a:latin typeface="Arial"/>
                <a:cs typeface="Arial"/>
              </a:rPr>
              <a:t>do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ARINC.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Existen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256</a:t>
            </a:r>
            <a:r>
              <a:rPr sz="1500" spc="5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combinaciones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label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posibles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(2E8).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orden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decodificación  </a:t>
            </a:r>
            <a:r>
              <a:rPr sz="1500" spc="5" dirty="0">
                <a:latin typeface="Arial"/>
                <a:cs typeface="Arial"/>
              </a:rPr>
              <a:t>del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label,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código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octal,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debe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hacerse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forma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inversa,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decir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comenzar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el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más  </a:t>
            </a:r>
            <a:r>
              <a:rPr sz="1500" spc="20" dirty="0">
                <a:latin typeface="Arial"/>
                <a:cs typeface="Arial"/>
              </a:rPr>
              <a:t>significativo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MSB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(1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2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4)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(1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2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4)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(1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2).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Muchas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pueden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ser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transmitidas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través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bus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ts val="1780"/>
              </a:lnSpc>
            </a:pPr>
            <a:r>
              <a:rPr sz="1500" spc="-15" dirty="0">
                <a:latin typeface="Arial"/>
                <a:cs typeface="Arial"/>
              </a:rPr>
              <a:t> ARINC </a:t>
            </a:r>
            <a:r>
              <a:rPr sz="1500" spc="5" dirty="0">
                <a:latin typeface="Arial"/>
                <a:cs typeface="Arial"/>
              </a:rPr>
              <a:t>429; </a:t>
            </a:r>
            <a:r>
              <a:rPr sz="1500" dirty="0">
                <a:latin typeface="Arial"/>
                <a:cs typeface="Arial"/>
              </a:rPr>
              <a:t>el receptor decodifica los labels </a:t>
            </a:r>
            <a:r>
              <a:rPr sz="1500" spc="5" dirty="0">
                <a:latin typeface="Arial"/>
                <a:cs typeface="Arial"/>
              </a:rPr>
              <a:t>y </a:t>
            </a:r>
            <a:r>
              <a:rPr sz="1500" dirty="0">
                <a:latin typeface="Arial"/>
                <a:cs typeface="Arial"/>
              </a:rPr>
              <a:t>selecciona sólo aquellos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necesita.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3374" y="1856829"/>
            <a:ext cx="4023321" cy="1974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16751" y="2743848"/>
            <a:ext cx="1415008" cy="5279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26807" y="3166224"/>
            <a:ext cx="506907" cy="105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6573" y="3958235"/>
            <a:ext cx="5184876" cy="1320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4158" y="5510505"/>
            <a:ext cx="1805736" cy="6124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609771" y="6387008"/>
            <a:ext cx="5163820" cy="2175510"/>
            <a:chOff x="3609771" y="6387008"/>
            <a:chExt cx="5163820" cy="2175510"/>
          </a:xfrm>
        </p:grpSpPr>
        <p:sp>
          <p:nvSpPr>
            <p:cNvPr id="11" name="object 11"/>
            <p:cNvSpPr/>
            <p:nvPr/>
          </p:nvSpPr>
          <p:spPr>
            <a:xfrm>
              <a:off x="3609771" y="6387008"/>
              <a:ext cx="4551311" cy="13200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82177" y="7252894"/>
              <a:ext cx="591337" cy="3907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37884" y="7738669"/>
              <a:ext cx="1795170" cy="82365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89398" y="12352595"/>
            <a:ext cx="72898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dirty="0">
                <a:latin typeface="Arial"/>
                <a:cs typeface="Arial"/>
              </a:rPr>
              <a:t>Pag.: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11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63111" y="2184849"/>
            <a:ext cx="121285" cy="218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20" dirty="0">
                <a:latin typeface="Arial"/>
                <a:cs typeface="Arial"/>
              </a:rPr>
              <a:t>+</a:t>
            </a:r>
            <a:endParaRPr sz="12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44876" y="8590114"/>
            <a:ext cx="290639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10 </a:t>
            </a:r>
            <a:r>
              <a:rPr sz="1500" spc="-135" dirty="0">
                <a:latin typeface="Arial"/>
                <a:cs typeface="Arial"/>
              </a:rPr>
              <a:t>CODIFICACION </a:t>
            </a:r>
            <a:r>
              <a:rPr sz="1500" spc="-125" dirty="0">
                <a:latin typeface="Arial"/>
                <a:cs typeface="Arial"/>
              </a:rPr>
              <a:t>DEL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-85" dirty="0">
                <a:latin typeface="Arial"/>
                <a:cs typeface="Arial"/>
              </a:rPr>
              <a:t>LABEL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0973" y="10050373"/>
            <a:ext cx="8466455" cy="132270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800" spc="-60" dirty="0">
                <a:latin typeface="Arial"/>
                <a:cs typeface="Arial"/>
              </a:rPr>
              <a:t>Códigos </a:t>
            </a:r>
            <a:r>
              <a:rPr sz="1800" spc="-100" dirty="0">
                <a:latin typeface="Arial"/>
                <a:cs typeface="Arial"/>
              </a:rPr>
              <a:t>de</a:t>
            </a:r>
            <a:r>
              <a:rPr sz="1800" spc="-30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equipos</a:t>
            </a:r>
            <a:endParaRPr sz="1800">
              <a:latin typeface="Arial"/>
              <a:cs typeface="Arial"/>
            </a:endParaRPr>
          </a:p>
          <a:p>
            <a:pPr marL="14604" marR="22860">
              <a:lnSpc>
                <a:spcPct val="100699"/>
              </a:lnSpc>
              <a:spcBef>
                <a:spcPts val="209"/>
              </a:spcBef>
            </a:pPr>
            <a:r>
              <a:rPr sz="1500" spc="25" dirty="0">
                <a:latin typeface="Arial"/>
                <a:cs typeface="Arial"/>
              </a:rPr>
              <a:t>Cada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parámetro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o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label,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tiene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diferentes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valores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asignados.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Las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unidades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medida,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rango,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el  </a:t>
            </a:r>
            <a:r>
              <a:rPr sz="1500" spc="25" dirty="0">
                <a:latin typeface="Arial"/>
                <a:cs typeface="Arial"/>
              </a:rPr>
              <a:t>número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significativos,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resolución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etc...,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son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mostrados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tabla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Figura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11</a:t>
            </a:r>
            <a:endParaRPr sz="1500">
              <a:latin typeface="Arial"/>
              <a:cs typeface="Arial"/>
            </a:endParaRPr>
          </a:p>
          <a:p>
            <a:pPr marL="14604" marR="5080" indent="-635">
              <a:lnSpc>
                <a:spcPct val="100699"/>
              </a:lnSpc>
              <a:spcBef>
                <a:spcPts val="330"/>
              </a:spcBef>
            </a:pPr>
            <a:r>
              <a:rPr sz="1500" spc="45" dirty="0">
                <a:latin typeface="Arial"/>
                <a:cs typeface="Arial"/>
              </a:rPr>
              <a:t>En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este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ejemplo,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distancia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del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DME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ubicado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el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label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201,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unidad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medida</a:t>
            </a:r>
            <a:r>
              <a:rPr sz="1500" spc="-28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es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70" dirty="0">
                <a:latin typeface="Arial"/>
                <a:cs typeface="Arial"/>
              </a:rPr>
              <a:t>la</a:t>
            </a:r>
            <a:r>
              <a:rPr sz="1500" spc="-28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milla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naútica  </a:t>
            </a:r>
            <a:r>
              <a:rPr sz="1500" spc="20" dirty="0">
                <a:latin typeface="Arial"/>
                <a:cs typeface="Arial"/>
              </a:rPr>
              <a:t>(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N.M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),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rango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-1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+399.99,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cinco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son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significativos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resolución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0.01.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5129" y="1856829"/>
            <a:ext cx="6621017" cy="3442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3838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12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59761" y="5316549"/>
            <a:ext cx="67119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0" dirty="0">
                <a:latin typeface="Arial"/>
                <a:cs typeface="Arial"/>
              </a:rPr>
              <a:t>F</a:t>
            </a:r>
            <a:r>
              <a:rPr sz="1100" spc="-100" dirty="0">
                <a:latin typeface="Arial"/>
                <a:cs typeface="Arial"/>
              </a:rPr>
              <a:t>IGURA</a:t>
            </a:r>
            <a:r>
              <a:rPr sz="1100" spc="-160" dirty="0">
                <a:latin typeface="Arial"/>
                <a:cs typeface="Arial"/>
              </a:rPr>
              <a:t> </a:t>
            </a:r>
            <a:r>
              <a:rPr sz="1100" spc="-90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09631" y="5316549"/>
            <a:ext cx="288099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90" dirty="0">
                <a:latin typeface="Arial"/>
                <a:cs typeface="Arial"/>
              </a:rPr>
              <a:t>TABLA </a:t>
            </a:r>
            <a:r>
              <a:rPr sz="1500" spc="-160" dirty="0">
                <a:latin typeface="Arial"/>
                <a:cs typeface="Arial"/>
              </a:rPr>
              <a:t>DE </a:t>
            </a:r>
            <a:r>
              <a:rPr sz="1500" spc="-135" dirty="0">
                <a:latin typeface="Arial"/>
                <a:cs typeface="Arial"/>
              </a:rPr>
              <a:t>VALORES </a:t>
            </a:r>
            <a:r>
              <a:rPr sz="1500" spc="-160" dirty="0">
                <a:latin typeface="Arial"/>
                <a:cs typeface="Arial"/>
              </a:rPr>
              <a:t>DE </a:t>
            </a:r>
            <a:r>
              <a:rPr sz="1500" spc="-130" dirty="0">
                <a:latin typeface="Arial"/>
                <a:cs typeface="Arial"/>
              </a:rPr>
              <a:t>LOS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-85" dirty="0">
                <a:latin typeface="Arial"/>
                <a:cs typeface="Arial"/>
              </a:rPr>
              <a:t>LABEL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5951" y="3641433"/>
            <a:ext cx="4477397" cy="2713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8923" y="4275036"/>
            <a:ext cx="718096" cy="411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89383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13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2983" y="1682736"/>
            <a:ext cx="8463280" cy="15951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800" spc="-85" dirty="0">
                <a:latin typeface="Arial"/>
                <a:cs typeface="Arial"/>
              </a:rPr>
              <a:t>Source/Destination </a:t>
            </a:r>
            <a:r>
              <a:rPr sz="1800" spc="-55" dirty="0">
                <a:latin typeface="Arial"/>
                <a:cs typeface="Arial"/>
              </a:rPr>
              <a:t>Identifier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35" dirty="0">
                <a:latin typeface="Arial"/>
                <a:cs typeface="Arial"/>
              </a:rPr>
              <a:t>(SDI)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SDI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sirve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identificar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tanto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fuente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destino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palabra.</a:t>
            </a:r>
            <a:endParaRPr sz="1500">
              <a:latin typeface="Arial"/>
              <a:cs typeface="Arial"/>
            </a:endParaRPr>
          </a:p>
          <a:p>
            <a:pPr marL="12700" marR="8890" indent="-635">
              <a:lnSpc>
                <a:spcPts val="1780"/>
              </a:lnSpc>
              <a:spcBef>
                <a:spcPts val="455"/>
              </a:spcBef>
            </a:pPr>
            <a:r>
              <a:rPr sz="1500" spc="40" dirty="0">
                <a:latin typeface="Arial"/>
                <a:cs typeface="Arial"/>
              </a:rPr>
              <a:t>El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SDI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puede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ser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usado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para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identificar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el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destino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una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palabra,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manera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es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posible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direccio-  </a:t>
            </a:r>
            <a:r>
              <a:rPr sz="1500" spc="25" dirty="0">
                <a:latin typeface="Arial"/>
                <a:cs typeface="Arial"/>
              </a:rPr>
              <a:t>nar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hacia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sistema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específico.</a:t>
            </a:r>
            <a:endParaRPr sz="1500">
              <a:latin typeface="Arial"/>
              <a:cs typeface="Arial"/>
            </a:endParaRPr>
          </a:p>
          <a:p>
            <a:pPr marL="12700" marR="5080" indent="-635">
              <a:lnSpc>
                <a:spcPct val="100699"/>
              </a:lnSpc>
              <a:spcBef>
                <a:spcPts val="275"/>
              </a:spcBef>
            </a:pP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SDI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también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puede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ser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utilizadopara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reconocer</a:t>
            </a:r>
            <a:r>
              <a:rPr sz="1500" spc="-20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cual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75" dirty="0">
                <a:latin typeface="Arial"/>
                <a:cs typeface="Arial"/>
              </a:rPr>
              <a:t>esla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fuente,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esta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enviando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información;  </a:t>
            </a:r>
            <a:r>
              <a:rPr sz="1500" spc="25" dirty="0">
                <a:latin typeface="Arial"/>
                <a:cs typeface="Arial"/>
              </a:rPr>
              <a:t>cuando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recibiendo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mismo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label,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desde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más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componente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sistema.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87956" y="6611201"/>
            <a:ext cx="67119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</a:t>
            </a:r>
            <a:r>
              <a:rPr sz="1100" spc="-140" dirty="0">
                <a:latin typeface="Arial"/>
                <a:cs typeface="Arial"/>
              </a:rPr>
              <a:t> </a:t>
            </a:r>
            <a:r>
              <a:rPr sz="1100" spc="-90" dirty="0">
                <a:latin typeface="Arial"/>
                <a:cs typeface="Arial"/>
              </a:rPr>
              <a:t>13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36858" y="6611201"/>
            <a:ext cx="310451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65" dirty="0">
                <a:latin typeface="Arial"/>
                <a:cs typeface="Arial"/>
              </a:rPr>
              <a:t>SOURCE </a:t>
            </a:r>
            <a:r>
              <a:rPr sz="1500" spc="-145" dirty="0">
                <a:latin typeface="Arial"/>
                <a:cs typeface="Arial"/>
              </a:rPr>
              <a:t>DESTINATION </a:t>
            </a:r>
            <a:r>
              <a:rPr sz="1500" spc="-120" dirty="0">
                <a:latin typeface="Arial"/>
                <a:cs typeface="Arial"/>
              </a:rPr>
              <a:t>IDENTIFIER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125" dirty="0">
                <a:latin typeface="Arial"/>
                <a:cs typeface="Arial"/>
              </a:rPr>
              <a:t>SDI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3838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14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2660" y="1682736"/>
            <a:ext cx="8480425" cy="33756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800" spc="-135" dirty="0">
                <a:latin typeface="Arial"/>
                <a:cs typeface="Arial"/>
              </a:rPr>
              <a:t>Campo </a:t>
            </a:r>
            <a:r>
              <a:rPr sz="1800" spc="-120" dirty="0">
                <a:latin typeface="Arial"/>
                <a:cs typeface="Arial"/>
              </a:rPr>
              <a:t>de </a:t>
            </a:r>
            <a:r>
              <a:rPr sz="1800" spc="-75" dirty="0">
                <a:latin typeface="Arial"/>
                <a:cs typeface="Arial"/>
              </a:rPr>
              <a:t>datos </a:t>
            </a:r>
            <a:r>
              <a:rPr sz="1800" spc="-120" dirty="0">
                <a:latin typeface="Arial"/>
                <a:cs typeface="Arial"/>
              </a:rPr>
              <a:t>en </a:t>
            </a:r>
            <a:r>
              <a:rPr sz="1800" spc="-75" dirty="0">
                <a:latin typeface="Arial"/>
                <a:cs typeface="Arial"/>
              </a:rPr>
              <a:t>la </a:t>
            </a:r>
            <a:r>
              <a:rPr sz="1800" spc="-95" dirty="0">
                <a:latin typeface="Arial"/>
                <a:cs typeface="Arial"/>
              </a:rPr>
              <a:t>palabra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BCD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99900"/>
              </a:lnSpc>
              <a:spcBef>
                <a:spcPts val="220"/>
              </a:spcBef>
            </a:pP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propósito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campo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datos,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codificar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información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ser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transmitida,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información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va  </a:t>
            </a:r>
            <a:r>
              <a:rPr sz="1500" spc="20" dirty="0">
                <a:latin typeface="Arial"/>
                <a:cs typeface="Arial"/>
              </a:rPr>
              <a:t>ocupar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desde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-30" dirty="0">
                <a:latin typeface="Arial"/>
                <a:cs typeface="Arial"/>
              </a:rPr>
              <a:t>11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al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29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de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la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palabra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BCD.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Este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campo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datos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dividido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5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grupos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llama-  </a:t>
            </a:r>
            <a:r>
              <a:rPr sz="1500" spc="30" dirty="0">
                <a:latin typeface="Arial"/>
                <a:cs typeface="Arial"/>
              </a:rPr>
              <a:t>dos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dígitos,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cada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dígito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representa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caracter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(CH).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este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formato,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caracter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menos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significativo  </a:t>
            </a:r>
            <a:r>
              <a:rPr sz="1500" spc="25" dirty="0">
                <a:latin typeface="Arial"/>
                <a:cs typeface="Arial"/>
              </a:rPr>
              <a:t>(LSC)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CH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5,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caracter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más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significativo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(MSC)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CH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1.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caracter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CH1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consta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3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bits 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resto,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compuesto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4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cada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uno.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Dentro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campo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data,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11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ocupa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menos  </a:t>
            </a:r>
            <a:r>
              <a:rPr sz="1500" spc="10" dirty="0">
                <a:latin typeface="Arial"/>
                <a:cs typeface="Arial"/>
              </a:rPr>
              <a:t>significativo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(LSB),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bit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29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corresponde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bit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más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significativo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(MSB).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Cuando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la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información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con-  </a:t>
            </a:r>
            <a:r>
              <a:rPr sz="1500" spc="20" dirty="0">
                <a:latin typeface="Arial"/>
                <a:cs typeface="Arial"/>
              </a:rPr>
              <a:t>tenida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dentro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campo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datos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capaz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ocupar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totalidad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espacio,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restantes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bits  </a:t>
            </a:r>
            <a:r>
              <a:rPr sz="1500" spc="25" dirty="0">
                <a:latin typeface="Arial"/>
                <a:cs typeface="Arial"/>
              </a:rPr>
              <a:t>son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rellenados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ceros,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conoce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PAD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“.</a:t>
            </a:r>
            <a:endParaRPr sz="1500">
              <a:latin typeface="Arial"/>
              <a:cs typeface="Arial"/>
            </a:endParaRPr>
          </a:p>
          <a:p>
            <a:pPr marL="12700" marR="8255" algn="just">
              <a:lnSpc>
                <a:spcPct val="99500"/>
              </a:lnSpc>
              <a:spcBef>
                <a:spcPts val="390"/>
              </a:spcBef>
            </a:pP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el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ejemplo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la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figura,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vemos</a:t>
            </a:r>
            <a:r>
              <a:rPr sz="1500" spc="1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información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distancia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entregada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el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DME,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acuerdo  </a:t>
            </a:r>
            <a:r>
              <a:rPr sz="1500" spc="20" dirty="0">
                <a:latin typeface="Arial"/>
                <a:cs typeface="Arial"/>
              </a:rPr>
              <a:t>al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campo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corresponde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022.35,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este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caso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CH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1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siendo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utilizado,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lo 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han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agregado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PAD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Bits,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modo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información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distancia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22.35.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punto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decimal,  </a:t>
            </a:r>
            <a:r>
              <a:rPr sz="1500" spc="15" dirty="0">
                <a:latin typeface="Arial"/>
                <a:cs typeface="Arial"/>
              </a:rPr>
              <a:t>determina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grado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resolución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requerido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cada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parámetro,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este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caso,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decir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para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DME 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resolución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0.01.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2497" y="1825130"/>
            <a:ext cx="5860706" cy="9303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89383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15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0507" y="11403266"/>
            <a:ext cx="172148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14 </a:t>
            </a:r>
            <a:r>
              <a:rPr sz="1500" spc="-135" dirty="0">
                <a:latin typeface="Arial"/>
                <a:cs typeface="Arial"/>
              </a:rPr>
              <a:t>DATA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-130" dirty="0">
                <a:latin typeface="Arial"/>
                <a:cs typeface="Arial"/>
              </a:rPr>
              <a:t>FIELD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2241" y="6904432"/>
            <a:ext cx="3981056" cy="1541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2808" y="9829508"/>
            <a:ext cx="4287291" cy="1129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3838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16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1231" y="1682736"/>
            <a:ext cx="8478520" cy="45624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800" spc="-85" dirty="0">
                <a:latin typeface="Arial"/>
                <a:cs typeface="Arial"/>
              </a:rPr>
              <a:t>Sign Status</a:t>
            </a:r>
            <a:r>
              <a:rPr sz="1800" spc="-75" dirty="0">
                <a:latin typeface="Arial"/>
                <a:cs typeface="Arial"/>
              </a:rPr>
              <a:t> Matrix</a:t>
            </a:r>
            <a:endParaRPr sz="1800">
              <a:latin typeface="Arial"/>
              <a:cs typeface="Arial"/>
            </a:endParaRPr>
          </a:p>
          <a:p>
            <a:pPr marL="12700" marR="5080" indent="1270" algn="just">
              <a:lnSpc>
                <a:spcPct val="99900"/>
              </a:lnSpc>
              <a:spcBef>
                <a:spcPts val="220"/>
              </a:spcBef>
            </a:pP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Sign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Status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Matrix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SSM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)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BCD,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identifica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características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dirección,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signo  </a:t>
            </a:r>
            <a:r>
              <a:rPr sz="1500" spc="5" dirty="0">
                <a:latin typeface="Arial"/>
                <a:cs typeface="Arial"/>
              </a:rPr>
              <a:t>y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valor.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También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SSM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identifica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estado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las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transmisiones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como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información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no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válida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test. 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información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45" dirty="0">
                <a:latin typeface="Arial"/>
                <a:cs typeface="Arial"/>
              </a:rPr>
              <a:t>SSM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la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podemos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encontrar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los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bits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30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31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la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palabra,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su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codificación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esta  </a:t>
            </a:r>
            <a:r>
              <a:rPr sz="1500" spc="15" dirty="0">
                <a:latin typeface="Arial"/>
                <a:cs typeface="Arial"/>
              </a:rPr>
              <a:t>representada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 tabla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mostrada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2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figura.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ejemplo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mostrado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figura,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combinación  </a:t>
            </a:r>
            <a:r>
              <a:rPr sz="1500" spc="5" dirty="0">
                <a:latin typeface="Arial"/>
                <a:cs typeface="Arial"/>
              </a:rPr>
              <a:t>“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70" dirty="0">
                <a:latin typeface="Arial"/>
                <a:cs typeface="Arial"/>
              </a:rPr>
              <a:t>00</a:t>
            </a:r>
            <a:r>
              <a:rPr sz="1500" spc="-2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“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representa: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más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(+),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norte,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este,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derecha,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arriba;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70" dirty="0">
                <a:latin typeface="Arial"/>
                <a:cs typeface="Arial"/>
              </a:rPr>
              <a:t>va</a:t>
            </a:r>
            <a:r>
              <a:rPr sz="1500" spc="-29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depender</a:t>
            </a:r>
            <a:r>
              <a:rPr sz="1500" spc="-28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del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label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el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sentido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tenga  </a:t>
            </a:r>
            <a:r>
              <a:rPr sz="1500" spc="20" dirty="0">
                <a:latin typeface="Arial"/>
                <a:cs typeface="Arial"/>
              </a:rPr>
              <a:t>estainformación.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estadode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lastransmisiones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esta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definido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como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información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válida,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esto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signif-  </a:t>
            </a:r>
            <a:r>
              <a:rPr sz="1500" dirty="0">
                <a:latin typeface="Arial"/>
                <a:cs typeface="Arial"/>
              </a:rPr>
              <a:t>ica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hay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posibilidad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enviar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información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confiabile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por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parte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fuente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hacia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usuarios.  </a:t>
            </a:r>
            <a:r>
              <a:rPr sz="1500" spc="25" dirty="0">
                <a:latin typeface="Arial"/>
                <a:cs typeface="Arial"/>
              </a:rPr>
              <a:t>Dentro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modalidad,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encontramos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dos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características: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Computer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3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NCD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4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Failure  </a:t>
            </a:r>
            <a:r>
              <a:rPr sz="1500" spc="25" dirty="0">
                <a:latin typeface="Arial"/>
                <a:cs typeface="Arial"/>
              </a:rPr>
              <a:t>Warning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“.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Computer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caso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muy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particular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validación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información,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donde 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realidad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la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fuente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incapaz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entregar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información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confiable,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cuando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nos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encontramos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esta  </a:t>
            </a:r>
            <a:r>
              <a:rPr sz="1500" spc="10" dirty="0">
                <a:latin typeface="Arial"/>
                <a:cs typeface="Arial"/>
              </a:rPr>
              <a:t>condición,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fuente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indica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al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receptor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poniendo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ceros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el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SSM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bits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31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31,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indicando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que  la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condición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NCD.</a:t>
            </a:r>
            <a:endParaRPr sz="1500">
              <a:latin typeface="Arial"/>
              <a:cs typeface="Arial"/>
            </a:endParaRPr>
          </a:p>
          <a:p>
            <a:pPr marL="13970" marR="46990" algn="just">
              <a:lnSpc>
                <a:spcPct val="99500"/>
              </a:lnSpc>
              <a:spcBef>
                <a:spcPts val="355"/>
              </a:spcBef>
            </a:pP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caso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Failure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Warning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ocurre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cuando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sistemas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monitoreo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han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detectado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más  fallas,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provocando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validez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información;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cuando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encontramos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ante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situación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en 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BCD,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fuente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sistema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va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dar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aviso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su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salida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tal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evento,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dejará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envíar  </a:t>
            </a:r>
            <a:r>
              <a:rPr sz="1500" spc="25" dirty="0">
                <a:latin typeface="Arial"/>
                <a:cs typeface="Arial"/>
              </a:rPr>
              <a:t>esa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información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hacia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bus.</a:t>
            </a:r>
            <a:endParaRPr sz="1500">
              <a:latin typeface="Arial"/>
              <a:cs typeface="Arial"/>
            </a:endParaRPr>
          </a:p>
          <a:p>
            <a:pPr marL="13970" marR="21590" indent="-635" algn="just">
              <a:lnSpc>
                <a:spcPct val="100000"/>
              </a:lnSpc>
              <a:spcBef>
                <a:spcPts val="380"/>
              </a:spcBef>
            </a:pP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codificación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“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Fuctional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-40" dirty="0">
                <a:latin typeface="Arial"/>
                <a:cs typeface="Arial"/>
              </a:rPr>
              <a:t>Test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“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avisa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data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esta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siendo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enviada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corresponde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ejecu-  </a:t>
            </a:r>
            <a:r>
              <a:rPr sz="1500" spc="20" dirty="0">
                <a:latin typeface="Arial"/>
                <a:cs typeface="Arial"/>
              </a:rPr>
              <a:t>ción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test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operacional.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94825" y="10991430"/>
            <a:ext cx="2538730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15 </a:t>
            </a:r>
            <a:r>
              <a:rPr sz="1500" spc="-155" dirty="0">
                <a:latin typeface="Arial"/>
                <a:cs typeface="Arial"/>
              </a:rPr>
              <a:t>SIGN STATUS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145" dirty="0">
                <a:latin typeface="Arial"/>
                <a:cs typeface="Arial"/>
              </a:rPr>
              <a:t>MATRIX 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5640" y="3314103"/>
            <a:ext cx="3347453" cy="1087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6722" y="5193754"/>
            <a:ext cx="6832256" cy="12777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60487" y="7337374"/>
            <a:ext cx="7370762" cy="38015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89383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17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2665" y="1675131"/>
            <a:ext cx="8475980" cy="15182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420"/>
              </a:spcBef>
            </a:pPr>
            <a:r>
              <a:rPr sz="1800" spc="-95" dirty="0">
                <a:latin typeface="Arial"/>
                <a:cs typeface="Arial"/>
              </a:rPr>
              <a:t>Paridad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270"/>
              </a:spcBef>
            </a:pP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último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palabra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corresponde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al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paridad,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codificación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permite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al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receptor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detec-  </a:t>
            </a:r>
            <a:r>
              <a:rPr sz="1500" spc="40" dirty="0">
                <a:latin typeface="Arial"/>
                <a:cs typeface="Arial"/>
              </a:rPr>
              <a:t>tarposibleserrorescausadospor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mediosdetransmisióny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además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verifica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eficiencia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trans-  misión.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norma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MARK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33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DITS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trabaja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paridad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impar,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considerando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todos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pala-  </a:t>
            </a:r>
            <a:r>
              <a:rPr sz="1500" spc="35" dirty="0">
                <a:latin typeface="Arial"/>
                <a:cs typeface="Arial"/>
              </a:rPr>
              <a:t>bra;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el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ejemplo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si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se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contabilizan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todos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los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unos,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se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tiene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total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ocho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unos,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entonces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  agregado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1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32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suma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total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unos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número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impar.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79216" y="6807606"/>
            <a:ext cx="150304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16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500" spc="-140" dirty="0">
                <a:latin typeface="Arial"/>
                <a:cs typeface="Arial"/>
              </a:rPr>
              <a:t>PARIDAD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98522" y="11375808"/>
            <a:ext cx="3808729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0" dirty="0">
                <a:latin typeface="Arial"/>
                <a:cs typeface="Arial"/>
              </a:rPr>
              <a:t>F</a:t>
            </a:r>
            <a:r>
              <a:rPr sz="1100" spc="-100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17 </a:t>
            </a:r>
            <a:r>
              <a:rPr sz="1500" spc="-135" dirty="0">
                <a:latin typeface="Arial"/>
                <a:cs typeface="Arial"/>
              </a:rPr>
              <a:t>EJEMPLOS </a:t>
            </a:r>
            <a:r>
              <a:rPr sz="1500" spc="-160" dirty="0">
                <a:latin typeface="Arial"/>
                <a:cs typeface="Arial"/>
              </a:rPr>
              <a:t>DE </a:t>
            </a:r>
            <a:r>
              <a:rPr sz="1500" spc="-135" dirty="0">
                <a:latin typeface="Arial"/>
                <a:cs typeface="Arial"/>
              </a:rPr>
              <a:t>CODIFICACION </a:t>
            </a:r>
            <a:r>
              <a:rPr sz="1500" spc="-160" dirty="0">
                <a:latin typeface="Arial"/>
                <a:cs typeface="Arial"/>
              </a:rPr>
              <a:t>EN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-135" dirty="0">
                <a:latin typeface="Arial"/>
                <a:cs typeface="Arial"/>
              </a:rPr>
              <a:t>BCD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2646" y="5130356"/>
            <a:ext cx="7676997" cy="1457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9043" y="7506348"/>
            <a:ext cx="7011733" cy="6230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3838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18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4272" y="1638223"/>
            <a:ext cx="8517255" cy="305435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630"/>
              </a:spcBef>
            </a:pPr>
            <a:r>
              <a:rPr sz="2050" spc="-90" dirty="0">
                <a:solidFill>
                  <a:srgbClr val="0700FF"/>
                </a:solidFill>
                <a:latin typeface="Arial"/>
                <a:cs typeface="Arial"/>
              </a:rPr>
              <a:t>Formato </a:t>
            </a:r>
            <a:r>
              <a:rPr sz="2050" spc="-120" dirty="0">
                <a:solidFill>
                  <a:srgbClr val="0700FF"/>
                </a:solidFill>
                <a:latin typeface="Arial"/>
                <a:cs typeface="Arial"/>
              </a:rPr>
              <a:t>de </a:t>
            </a:r>
            <a:r>
              <a:rPr sz="2050" spc="-70" dirty="0">
                <a:solidFill>
                  <a:srgbClr val="0700FF"/>
                </a:solidFill>
                <a:latin typeface="Arial"/>
                <a:cs typeface="Arial"/>
              </a:rPr>
              <a:t>la </a:t>
            </a:r>
            <a:r>
              <a:rPr sz="2050" spc="-90" dirty="0">
                <a:solidFill>
                  <a:srgbClr val="0700FF"/>
                </a:solidFill>
                <a:latin typeface="Arial"/>
                <a:cs typeface="Arial"/>
              </a:rPr>
              <a:t>palabra</a:t>
            </a:r>
            <a:r>
              <a:rPr sz="2050" spc="-285" dirty="0">
                <a:solidFill>
                  <a:srgbClr val="0700FF"/>
                </a:solidFill>
                <a:latin typeface="Arial"/>
                <a:cs typeface="Arial"/>
              </a:rPr>
              <a:t> </a:t>
            </a:r>
            <a:r>
              <a:rPr sz="2050" spc="-180" dirty="0">
                <a:solidFill>
                  <a:srgbClr val="0700FF"/>
                </a:solidFill>
                <a:latin typeface="Arial"/>
                <a:cs typeface="Arial"/>
              </a:rPr>
              <a:t>BNR</a:t>
            </a:r>
            <a:endParaRPr sz="2050">
              <a:latin typeface="Arial"/>
              <a:cs typeface="Arial"/>
            </a:endParaRPr>
          </a:p>
          <a:p>
            <a:pPr marL="50800" marR="5080" algn="just">
              <a:lnSpc>
                <a:spcPct val="100099"/>
              </a:lnSpc>
              <a:spcBef>
                <a:spcPts val="365"/>
              </a:spcBef>
            </a:pP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sección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explica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uso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estructura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formato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BNR.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infornación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del  </a:t>
            </a:r>
            <a:r>
              <a:rPr sz="1500" spc="5" dirty="0">
                <a:latin typeface="Arial"/>
                <a:cs typeface="Arial"/>
              </a:rPr>
              <a:t>campo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datos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una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palabra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BNR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esta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codificada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complementos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fraccionales,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decir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el  bit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más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significativo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(bit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28),representa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mitad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del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valor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máximo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mostrada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un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parámetro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en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par-  </a:t>
            </a:r>
            <a:r>
              <a:rPr sz="1500" spc="-5" dirty="0">
                <a:latin typeface="Arial"/>
                <a:cs typeface="Arial"/>
              </a:rPr>
              <a:t>ticular.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sucesivos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bits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representas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incrementos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en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serie</a:t>
            </a:r>
            <a:r>
              <a:rPr sz="1500" spc="-2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fraccional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(1/2,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1/4,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1/8,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1/16,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1/32,  </a:t>
            </a:r>
            <a:r>
              <a:rPr sz="1500" spc="20" dirty="0">
                <a:latin typeface="Arial"/>
                <a:cs typeface="Arial"/>
              </a:rPr>
              <a:t>1/64,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etc...).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valores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negativos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son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codificados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como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complemento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dos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valores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positivos 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signo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será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incluido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dentro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representan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Sign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Status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Matrix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SSM.</a:t>
            </a:r>
            <a:endParaRPr sz="1500">
              <a:latin typeface="Arial"/>
              <a:cs typeface="Arial"/>
            </a:endParaRPr>
          </a:p>
          <a:p>
            <a:pPr marL="50165" marR="21590" indent="-38100" algn="just">
              <a:lnSpc>
                <a:spcPts val="1780"/>
              </a:lnSpc>
              <a:spcBef>
                <a:spcPts val="420"/>
              </a:spcBef>
            </a:pPr>
            <a:r>
              <a:rPr sz="1500" spc="-10" dirty="0">
                <a:latin typeface="Arial"/>
                <a:cs typeface="Arial"/>
              </a:rPr>
              <a:t> Algunos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ejemplos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información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transmitida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través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palabras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formato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BNR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son: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peso,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se-  </a:t>
            </a:r>
            <a:r>
              <a:rPr sz="1500" spc="10" dirty="0">
                <a:latin typeface="Arial"/>
                <a:cs typeface="Arial"/>
              </a:rPr>
              <a:t>lección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curso.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rumbo,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altitud,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cantidad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15" dirty="0">
                <a:latin typeface="Arial"/>
                <a:cs typeface="Arial"/>
              </a:rPr>
              <a:t> combustible,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etc...</a:t>
            </a:r>
            <a:endParaRPr sz="1500">
              <a:latin typeface="Arial"/>
              <a:cs typeface="Arial"/>
            </a:endParaRPr>
          </a:p>
          <a:p>
            <a:pPr marL="51435" marR="27940" algn="just">
              <a:lnSpc>
                <a:spcPct val="100200"/>
              </a:lnSpc>
              <a:spcBef>
                <a:spcPts val="285"/>
              </a:spcBef>
            </a:pPr>
            <a:r>
              <a:rPr sz="1500" spc="25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estructura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BNR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similar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BCD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sus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diferencias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encuentran  </a:t>
            </a:r>
            <a:r>
              <a:rPr sz="1500" spc="5" dirty="0">
                <a:latin typeface="Arial"/>
                <a:cs typeface="Arial"/>
              </a:rPr>
              <a:t>en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campo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datos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(Data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Field)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y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Sign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Status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Matrix,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resto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información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contenida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 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(label,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SDI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Parity)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igual.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84374" y="8444382"/>
            <a:ext cx="3321050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18 </a:t>
            </a:r>
            <a:r>
              <a:rPr sz="1500" spc="-170" dirty="0">
                <a:latin typeface="Arial"/>
                <a:cs typeface="Arial"/>
              </a:rPr>
              <a:t>FORMATO </a:t>
            </a:r>
            <a:r>
              <a:rPr sz="1500" spc="-175" dirty="0">
                <a:latin typeface="Arial"/>
                <a:cs typeface="Arial"/>
              </a:rPr>
              <a:t>DE </a:t>
            </a:r>
            <a:r>
              <a:rPr sz="1500" spc="-85" dirty="0">
                <a:latin typeface="Arial"/>
                <a:cs typeface="Arial"/>
              </a:rPr>
              <a:t>LA </a:t>
            </a:r>
            <a:r>
              <a:rPr sz="1500" spc="-114" dirty="0">
                <a:latin typeface="Arial"/>
                <a:cs typeface="Arial"/>
              </a:rPr>
              <a:t>PALABRA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-145" dirty="0">
                <a:latin typeface="Arial"/>
                <a:cs typeface="Arial"/>
              </a:rPr>
              <a:t>BNR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84818" y="4539005"/>
            <a:ext cx="3051822" cy="1932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35470" y="5827319"/>
            <a:ext cx="390715" cy="95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4430" y="5404942"/>
            <a:ext cx="1077112" cy="5174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45129" y="6598196"/>
            <a:ext cx="3938841" cy="1288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4158" y="8108251"/>
            <a:ext cx="1383360" cy="601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05453" y="8974188"/>
            <a:ext cx="3062338" cy="21225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15619" y="9829508"/>
            <a:ext cx="718096" cy="3695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89383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19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2124" y="1682736"/>
            <a:ext cx="8465820" cy="246507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800" spc="-70" dirty="0">
                <a:latin typeface="Arial"/>
                <a:cs typeface="Arial"/>
              </a:rPr>
              <a:t>El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Label</a:t>
            </a:r>
            <a:endParaRPr sz="1800">
              <a:latin typeface="Arial"/>
              <a:cs typeface="Arial"/>
            </a:endParaRPr>
          </a:p>
          <a:p>
            <a:pPr marL="13335" marR="46990">
              <a:lnSpc>
                <a:spcPct val="100699"/>
              </a:lnSpc>
              <a:spcBef>
                <a:spcPts val="209"/>
              </a:spcBef>
            </a:pP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Label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BNR,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igual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BCD,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modo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debe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mismo  </a:t>
            </a:r>
            <a:r>
              <a:rPr sz="1500" dirty="0">
                <a:latin typeface="Arial"/>
                <a:cs typeface="Arial"/>
              </a:rPr>
              <a:t>tratamiento, </a:t>
            </a:r>
            <a:r>
              <a:rPr sz="1500" spc="5" dirty="0">
                <a:latin typeface="Arial"/>
                <a:cs typeface="Arial"/>
              </a:rPr>
              <a:t>para </a:t>
            </a:r>
            <a:r>
              <a:rPr sz="1500" dirty="0">
                <a:latin typeface="Arial"/>
                <a:cs typeface="Arial"/>
              </a:rPr>
              <a:t>efectuar tanto </a:t>
            </a:r>
            <a:r>
              <a:rPr sz="1500" spc="5" dirty="0">
                <a:latin typeface="Arial"/>
                <a:cs typeface="Arial"/>
              </a:rPr>
              <a:t>su </a:t>
            </a:r>
            <a:r>
              <a:rPr sz="1500" dirty="0">
                <a:latin typeface="Arial"/>
                <a:cs typeface="Arial"/>
              </a:rPr>
              <a:t>codificación </a:t>
            </a:r>
            <a:r>
              <a:rPr sz="1500" spc="10" dirty="0">
                <a:latin typeface="Arial"/>
                <a:cs typeface="Arial"/>
              </a:rPr>
              <a:t>como </a:t>
            </a:r>
            <a:r>
              <a:rPr sz="1500" spc="5" dirty="0">
                <a:latin typeface="Arial"/>
                <a:cs typeface="Arial"/>
              </a:rPr>
              <a:t>su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decodificación.</a:t>
            </a:r>
            <a:endParaRPr sz="1500">
              <a:latin typeface="Arial"/>
              <a:cs typeface="Arial"/>
            </a:endParaRPr>
          </a:p>
          <a:p>
            <a:pPr marL="12700" marR="5080" indent="635" algn="just">
              <a:lnSpc>
                <a:spcPct val="100099"/>
              </a:lnSpc>
              <a:spcBef>
                <a:spcPts val="340"/>
              </a:spcBef>
            </a:pPr>
            <a:r>
              <a:rPr sz="1500" spc="25" dirty="0">
                <a:latin typeface="Arial"/>
                <a:cs typeface="Arial"/>
              </a:rPr>
              <a:t>Cada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parámetro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o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label,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tiene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diferentes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valores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asignados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acuerdo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sus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requerimientos,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por  </a:t>
            </a:r>
            <a:r>
              <a:rPr sz="1500" spc="25" dirty="0">
                <a:latin typeface="Arial"/>
                <a:cs typeface="Arial"/>
              </a:rPr>
              <a:t>ejemplo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estos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valores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pueden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representar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unidades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medida,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rangos,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resolución,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etc....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modo 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ejemplo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si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queremos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visualizar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características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label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366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mostrado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tabla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(el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rango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  </a:t>
            </a:r>
            <a:r>
              <a:rPr sz="1500" spc="25" dirty="0">
                <a:latin typeface="Arial"/>
                <a:cs typeface="Arial"/>
              </a:rPr>
              <a:t>asignación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label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código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octal,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formato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BNR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va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desde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código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070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hasta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376).  </a:t>
            </a:r>
            <a:r>
              <a:rPr sz="1500" spc="15" dirty="0">
                <a:latin typeface="Arial"/>
                <a:cs typeface="Arial"/>
              </a:rPr>
              <a:t>Siguiendo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35" dirty="0">
                <a:latin typeface="Arial"/>
                <a:cs typeface="Arial"/>
              </a:rPr>
              <a:t>el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ejemplo,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al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buscar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dentro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tabla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BNR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veremos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3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label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366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representa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una  </a:t>
            </a:r>
            <a:r>
              <a:rPr sz="1500" spc="25" dirty="0">
                <a:latin typeface="Arial"/>
                <a:cs typeface="Arial"/>
              </a:rPr>
              <a:t>señal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binaria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velocidad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norte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-sur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(N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-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velocity),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con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rango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hasta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4096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nudos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(KTS)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una  resolución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0.125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knots.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44685" y="11567997"/>
            <a:ext cx="130873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19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500" spc="-100" dirty="0">
                <a:latin typeface="Arial"/>
                <a:cs typeface="Arial"/>
              </a:rPr>
              <a:t>LABEL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54" y="12489154"/>
            <a:ext cx="9514840" cy="19050"/>
          </a:xfrm>
          <a:custGeom>
            <a:avLst/>
            <a:gdLst/>
            <a:ahLst/>
            <a:cxnLst/>
            <a:rect l="l" t="t" r="r" b="b"/>
            <a:pathLst>
              <a:path w="9514840" h="19050">
                <a:moveTo>
                  <a:pt x="9514826" y="0"/>
                </a:moveTo>
                <a:lnTo>
                  <a:pt x="0" y="0"/>
                </a:lnTo>
                <a:lnTo>
                  <a:pt x="0" y="19049"/>
                </a:lnTo>
                <a:lnTo>
                  <a:pt x="9514826" y="19049"/>
                </a:lnTo>
                <a:lnTo>
                  <a:pt x="9514826" y="0"/>
                </a:lnTo>
                <a:close/>
              </a:path>
            </a:pathLst>
          </a:custGeom>
          <a:solidFill>
            <a:srgbClr val="F4F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22365" y="631825"/>
            <a:ext cx="2840583" cy="654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6207" y="2944470"/>
            <a:ext cx="158408" cy="158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9757" y="2808943"/>
            <a:ext cx="22923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 </a:t>
            </a:r>
            <a:r>
              <a:rPr sz="900" spc="19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017" y="2724463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6486" y="2637861"/>
            <a:ext cx="208279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  </a:t>
            </a:r>
            <a:r>
              <a:rPr sz="900" spc="95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357" y="2549164"/>
            <a:ext cx="23622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900" b="1" spc="-130" dirty="0">
                <a:latin typeface="Arial"/>
                <a:cs typeface="Arial"/>
              </a:rPr>
              <a:t>     </a:t>
            </a:r>
            <a:r>
              <a:rPr sz="1350" spc="-195" baseline="-21604" dirty="0">
                <a:latin typeface="Arial"/>
                <a:cs typeface="Arial"/>
              </a:rPr>
              <a:t>t</a:t>
            </a:r>
            <a:r>
              <a:rPr sz="900" spc="-130" dirty="0">
                <a:latin typeface="Arial"/>
                <a:cs typeface="Arial"/>
              </a:rPr>
              <a:t>h</a:t>
            </a:r>
            <a:r>
              <a:rPr sz="1350" spc="-195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3017" y="2291507"/>
            <a:ext cx="206375" cy="33591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875"/>
              </a:lnSpc>
              <a:spcBef>
                <a:spcPts val="115"/>
              </a:spcBef>
            </a:pPr>
            <a:r>
              <a:rPr sz="900" spc="-25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675"/>
              </a:lnSpc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017" y="2211255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757" y="1890225"/>
            <a:ext cx="255904" cy="35496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 </a:t>
            </a:r>
            <a:r>
              <a:rPr sz="900" spc="25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50"/>
              </a:lnSpc>
            </a:pPr>
            <a:r>
              <a:rPr sz="900" spc="-25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75"/>
              </a:lnSpc>
            </a:pPr>
            <a:r>
              <a:rPr sz="900" spc="-30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9867" y="1738168"/>
            <a:ext cx="23812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30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3017" y="1660025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3148" y="1573436"/>
            <a:ext cx="19748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70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757" y="1495293"/>
            <a:ext cx="22923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 </a:t>
            </a:r>
            <a:r>
              <a:rPr sz="900" spc="190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3017" y="1408705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361" y="1290430"/>
            <a:ext cx="27178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c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3017" y="1210178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761" y="1125647"/>
            <a:ext cx="17653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 </a:t>
            </a:r>
            <a:r>
              <a:rPr sz="900" spc="75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867" y="1049701"/>
            <a:ext cx="23812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30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361" y="582977"/>
            <a:ext cx="280670" cy="490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0960">
              <a:lnSpc>
                <a:spcPts val="880"/>
              </a:lnSpc>
              <a:spcBef>
                <a:spcPts val="115"/>
              </a:spcBef>
            </a:pPr>
            <a:r>
              <a:rPr sz="900" spc="-20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15"/>
              </a:lnSpc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40"/>
              </a:lnSpc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1005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8021" y="10397256"/>
            <a:ext cx="297815" cy="145351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0960">
              <a:lnSpc>
                <a:spcPts val="875"/>
              </a:lnSpc>
              <a:spcBef>
                <a:spcPts val="115"/>
              </a:spcBef>
            </a:pPr>
            <a:r>
              <a:rPr sz="900" spc="-25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675"/>
              </a:lnSpc>
            </a:pPr>
            <a:r>
              <a:rPr sz="900" spc="-20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8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50"/>
              </a:lnSpc>
            </a:pPr>
            <a:r>
              <a:rPr sz="900" spc="-20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05"/>
              </a:lnSpc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0"/>
              </a:lnSpc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r>
              <a:rPr sz="1350" spc="-179" baseline="-15432" dirty="0">
                <a:latin typeface="Arial"/>
                <a:cs typeface="Arial"/>
              </a:rPr>
              <a:t>i</a:t>
            </a:r>
            <a:r>
              <a:rPr sz="900" spc="-120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1015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05"/>
              </a:lnSpc>
              <a:spcBef>
                <a:spcPts val="35"/>
              </a:spcBef>
            </a:pPr>
            <a:r>
              <a:rPr sz="900" spc="-30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5"/>
              </a:lnSpc>
            </a:pPr>
            <a:r>
              <a:rPr sz="900" spc="-40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20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25"/>
              </a:lnSpc>
            </a:pPr>
            <a:r>
              <a:rPr sz="900" spc="-30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6677" y="10317005"/>
            <a:ext cx="206375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-75" dirty="0">
                <a:latin typeface="Arial"/>
                <a:cs typeface="Arial"/>
              </a:rPr>
              <a:t>    </a:t>
            </a:r>
            <a:r>
              <a:rPr sz="900" spc="190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4905" y="9867146"/>
            <a:ext cx="338455" cy="53022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0960">
              <a:lnSpc>
                <a:spcPts val="1005"/>
              </a:lnSpc>
              <a:spcBef>
                <a:spcPts val="115"/>
              </a:spcBef>
            </a:pPr>
            <a:r>
              <a:rPr sz="1350" spc="-179" baseline="-15432" dirty="0">
                <a:latin typeface="Arial"/>
                <a:cs typeface="Arial"/>
              </a:rPr>
              <a:t> </a:t>
            </a:r>
            <a:r>
              <a:rPr sz="900" b="1" spc="-120" dirty="0">
                <a:latin typeface="Arial"/>
                <a:cs typeface="Arial"/>
              </a:rPr>
              <a:t>    </a:t>
            </a:r>
            <a:r>
              <a:rPr sz="1350" spc="-179" baseline="-15432" dirty="0">
                <a:latin typeface="Arial"/>
                <a:cs typeface="Arial"/>
              </a:rPr>
              <a:t>l</a:t>
            </a:r>
            <a:r>
              <a:rPr sz="900" spc="-120" dirty="0">
                <a:latin typeface="Arial"/>
                <a:cs typeface="Arial"/>
              </a:rPr>
              <a:t>y</a:t>
            </a:r>
            <a:r>
              <a:rPr sz="1350" spc="-179" baseline="-15432" dirty="0">
                <a:latin typeface="Arial"/>
                <a:cs typeface="Arial"/>
              </a:rPr>
              <a:t>l</a:t>
            </a:r>
            <a:r>
              <a:rPr sz="900" spc="-120" dirty="0">
                <a:latin typeface="Arial"/>
                <a:cs typeface="Arial"/>
              </a:rPr>
              <a:t>y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950"/>
              </a:lnSpc>
            </a:pPr>
            <a:r>
              <a:rPr sz="900" spc="-20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900" spc="-25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30"/>
              </a:lnSpc>
            </a:pPr>
            <a:r>
              <a:rPr sz="900" spc="-25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3545" y="12022776"/>
            <a:ext cx="6159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70" dirty="0">
                <a:latin typeface="Arial"/>
                <a:cs typeface="Arial"/>
              </a:rPr>
              <a:t>Pag.:</a:t>
            </a:r>
            <a:r>
              <a:rPr sz="1350" spc="-130" dirty="0">
                <a:latin typeface="Arial"/>
                <a:cs typeface="Arial"/>
              </a:rPr>
              <a:t> </a:t>
            </a:r>
            <a:r>
              <a:rPr sz="1350" spc="65" dirty="0">
                <a:latin typeface="Arial"/>
                <a:cs typeface="Arial"/>
              </a:rPr>
              <a:t>2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91338" y="12974140"/>
            <a:ext cx="2914497" cy="538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4912" y="12926237"/>
            <a:ext cx="292735" cy="6470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5440" y="2680488"/>
            <a:ext cx="4741366" cy="2080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2863" y="4993081"/>
            <a:ext cx="2629395" cy="1657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3838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20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3042" y="1682736"/>
            <a:ext cx="7932420" cy="58991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800" spc="-85" dirty="0">
                <a:latin typeface="Arial"/>
                <a:cs typeface="Arial"/>
              </a:rPr>
              <a:t>Source/Destination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Identifier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Source/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Destination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Identifier,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definido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misma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manera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BCD.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10447" y="6685115"/>
            <a:ext cx="67119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</a:t>
            </a:r>
            <a:r>
              <a:rPr sz="1100" spc="-140" dirty="0">
                <a:latin typeface="Arial"/>
                <a:cs typeface="Arial"/>
              </a:rPr>
              <a:t> </a:t>
            </a:r>
            <a:r>
              <a:rPr sz="1100" spc="-90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59349" y="6685115"/>
            <a:ext cx="279590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65" dirty="0">
                <a:latin typeface="Arial"/>
                <a:cs typeface="Arial"/>
              </a:rPr>
              <a:t>SOURCE </a:t>
            </a:r>
            <a:r>
              <a:rPr sz="1500" spc="-140" dirty="0">
                <a:latin typeface="Arial"/>
                <a:cs typeface="Arial"/>
              </a:rPr>
              <a:t>DESTINATION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-130" dirty="0">
                <a:latin typeface="Arial"/>
                <a:cs typeface="Arial"/>
              </a:rPr>
              <a:t>IDENTIFIER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455534" y="4602366"/>
            <a:ext cx="7128509" cy="2397125"/>
            <a:chOff x="1455534" y="4602366"/>
            <a:chExt cx="7128509" cy="2397125"/>
          </a:xfrm>
        </p:grpSpPr>
        <p:sp>
          <p:nvSpPr>
            <p:cNvPr id="6" name="object 6"/>
            <p:cNvSpPr/>
            <p:nvPr/>
          </p:nvSpPr>
          <p:spPr>
            <a:xfrm>
              <a:off x="3366884" y="4602366"/>
              <a:ext cx="4836413" cy="242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55534" y="4876953"/>
              <a:ext cx="7127925" cy="21224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320461" y="7157885"/>
            <a:ext cx="359028" cy="1161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4630" y="7157885"/>
            <a:ext cx="601916" cy="116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7812" y="8604593"/>
            <a:ext cx="7011733" cy="25343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89383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21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2278" y="1682736"/>
            <a:ext cx="8465185" cy="250761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360"/>
              </a:spcBef>
            </a:pPr>
            <a:r>
              <a:rPr sz="1800" spc="-114" dirty="0">
                <a:latin typeface="Arial"/>
                <a:cs typeface="Arial"/>
              </a:rPr>
              <a:t>Campo </a:t>
            </a:r>
            <a:r>
              <a:rPr sz="1800" spc="-100" dirty="0">
                <a:latin typeface="Arial"/>
                <a:cs typeface="Arial"/>
              </a:rPr>
              <a:t>de </a:t>
            </a:r>
            <a:r>
              <a:rPr sz="1800" spc="-55" dirty="0">
                <a:latin typeface="Arial"/>
                <a:cs typeface="Arial"/>
              </a:rPr>
              <a:t>datos </a:t>
            </a:r>
            <a:r>
              <a:rPr sz="1800" spc="-110" dirty="0">
                <a:latin typeface="Arial"/>
                <a:cs typeface="Arial"/>
              </a:rPr>
              <a:t>(Data</a:t>
            </a:r>
            <a:r>
              <a:rPr sz="1800" spc="-38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Field)</a:t>
            </a:r>
            <a:endParaRPr sz="1800">
              <a:latin typeface="Arial"/>
              <a:cs typeface="Arial"/>
            </a:endParaRPr>
          </a:p>
          <a:p>
            <a:pPr marL="12700" marR="5080" indent="635" algn="just">
              <a:lnSpc>
                <a:spcPct val="100000"/>
              </a:lnSpc>
              <a:spcBef>
                <a:spcPts val="220"/>
              </a:spcBef>
            </a:pP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campo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datos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(Data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Field),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compuesto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18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bits,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van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desde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11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hasta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28;  </a:t>
            </a:r>
            <a:r>
              <a:rPr sz="1500" spc="20" dirty="0">
                <a:latin typeface="Arial"/>
                <a:cs typeface="Arial"/>
              </a:rPr>
              <a:t>siendo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primero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menos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significativo</a:t>
            </a:r>
            <a:r>
              <a:rPr sz="1500" spc="1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(LSB)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segundo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más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significativo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(MSB),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respectiva-  </a:t>
            </a:r>
            <a:r>
              <a:rPr sz="1500" spc="25" dirty="0">
                <a:latin typeface="Arial"/>
                <a:cs typeface="Arial"/>
              </a:rPr>
              <a:t>mente.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Cuando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5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alcanza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ocupar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todo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espacio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asignado,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agregaran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relleno,  llamados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“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PAD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Bits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“,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para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completar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este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campo;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este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modo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Pad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bits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variaran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acuerdo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al  </a:t>
            </a:r>
            <a:r>
              <a:rPr sz="1500" spc="15" dirty="0">
                <a:latin typeface="Arial"/>
                <a:cs typeface="Arial"/>
              </a:rPr>
              <a:t>parámetro </a:t>
            </a:r>
            <a:r>
              <a:rPr sz="1500" spc="25" dirty="0">
                <a:latin typeface="Arial"/>
                <a:cs typeface="Arial"/>
              </a:rPr>
              <a:t>que sea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transmitido.</a:t>
            </a:r>
            <a:endParaRPr sz="15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345"/>
              </a:spcBef>
            </a:pP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número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solo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afectará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resolución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su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rango.</a:t>
            </a:r>
            <a:endParaRPr sz="1500">
              <a:latin typeface="Arial"/>
              <a:cs typeface="Arial"/>
            </a:endParaRPr>
          </a:p>
          <a:p>
            <a:pPr marL="13335" marR="17145" algn="just">
              <a:lnSpc>
                <a:spcPct val="99300"/>
              </a:lnSpc>
              <a:spcBef>
                <a:spcPts val="390"/>
              </a:spcBef>
            </a:pPr>
            <a:r>
              <a:rPr sz="1500" spc="5" dirty="0">
                <a:latin typeface="Arial"/>
                <a:cs typeface="Arial"/>
              </a:rPr>
              <a:t>En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ejemplo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figura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podemos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ver,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data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esta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ocupando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solo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15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bits,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comenzando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el 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28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hasta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14,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seria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caso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bit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menos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significativo,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resto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campo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data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, 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decir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11,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12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13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son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definifdos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Pad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bits.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0507" y="11183619"/>
            <a:ext cx="172148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21 </a:t>
            </a:r>
            <a:r>
              <a:rPr sz="1500" spc="-135" dirty="0">
                <a:latin typeface="Arial"/>
                <a:cs typeface="Arial"/>
              </a:rPr>
              <a:t>DATA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-130" dirty="0">
                <a:latin typeface="Arial"/>
                <a:cs typeface="Arial"/>
              </a:rPr>
              <a:t>FIELD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3838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22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1335" y="1682736"/>
            <a:ext cx="8471535" cy="51117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360"/>
              </a:spcBef>
            </a:pPr>
            <a:r>
              <a:rPr sz="1800" spc="-80" dirty="0">
                <a:latin typeface="Arial"/>
                <a:cs typeface="Arial"/>
              </a:rPr>
              <a:t>Características </a:t>
            </a:r>
            <a:r>
              <a:rPr sz="1800" spc="-120" dirty="0">
                <a:latin typeface="Arial"/>
                <a:cs typeface="Arial"/>
              </a:rPr>
              <a:t>de </a:t>
            </a:r>
            <a:r>
              <a:rPr sz="1800" spc="-75" dirty="0">
                <a:latin typeface="Arial"/>
                <a:cs typeface="Arial"/>
              </a:rPr>
              <a:t>la </a:t>
            </a:r>
            <a:r>
              <a:rPr sz="1800" spc="-65" dirty="0">
                <a:latin typeface="Arial"/>
                <a:cs typeface="Arial"/>
              </a:rPr>
              <a:t>codificación-Valor </a:t>
            </a:r>
            <a:r>
              <a:rPr sz="1800" spc="-75" dirty="0">
                <a:latin typeface="Arial"/>
                <a:cs typeface="Arial"/>
              </a:rPr>
              <a:t>del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parámetro</a:t>
            </a:r>
            <a:endParaRPr sz="1800">
              <a:latin typeface="Arial"/>
              <a:cs typeface="Arial"/>
            </a:endParaRPr>
          </a:p>
          <a:p>
            <a:pPr marL="13335" marR="10160" indent="635" algn="just">
              <a:lnSpc>
                <a:spcPct val="99800"/>
              </a:lnSpc>
              <a:spcBef>
                <a:spcPts val="225"/>
              </a:spcBef>
            </a:pP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notación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BNR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más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significativo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campo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datos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representa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mitad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máximo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  (range),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definido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este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parámetro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acuerdo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especificación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ARINC</a:t>
            </a:r>
            <a:r>
              <a:rPr sz="1500" spc="25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los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sucesivos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bits,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re-  </a:t>
            </a:r>
            <a:r>
              <a:rPr sz="1500" spc="5" dirty="0">
                <a:latin typeface="Arial"/>
                <a:cs typeface="Arial"/>
              </a:rPr>
              <a:t>presentan </a:t>
            </a:r>
            <a:r>
              <a:rPr sz="1500" dirty="0">
                <a:latin typeface="Arial"/>
                <a:cs typeface="Arial"/>
              </a:rPr>
              <a:t>los </a:t>
            </a:r>
            <a:r>
              <a:rPr sz="1500" spc="5" dirty="0">
                <a:latin typeface="Arial"/>
                <a:cs typeface="Arial"/>
              </a:rPr>
              <a:t>incrementos </a:t>
            </a:r>
            <a:r>
              <a:rPr sz="1500" dirty="0">
                <a:latin typeface="Arial"/>
                <a:cs typeface="Arial"/>
              </a:rPr>
              <a:t>fraccionales </a:t>
            </a:r>
            <a:r>
              <a:rPr sz="1500" spc="5" dirty="0">
                <a:latin typeface="Arial"/>
                <a:cs typeface="Arial"/>
              </a:rPr>
              <a:t>de </a:t>
            </a:r>
            <a:r>
              <a:rPr sz="1500" dirty="0">
                <a:latin typeface="Arial"/>
                <a:cs typeface="Arial"/>
              </a:rPr>
              <a:t>esta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notación.</a:t>
            </a:r>
            <a:endParaRPr sz="1500">
              <a:latin typeface="Arial"/>
              <a:cs typeface="Arial"/>
            </a:endParaRPr>
          </a:p>
          <a:p>
            <a:pPr marL="13970" marR="41910">
              <a:lnSpc>
                <a:spcPct val="100000"/>
              </a:lnSpc>
              <a:spcBef>
                <a:spcPts val="380"/>
              </a:spcBef>
            </a:pP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entender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interpretar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información,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miremos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ejemplo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dado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caso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anterior,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re-  </a:t>
            </a:r>
            <a:r>
              <a:rPr sz="1500" spc="25" dirty="0">
                <a:latin typeface="Arial"/>
                <a:cs typeface="Arial"/>
              </a:rPr>
              <a:t>specto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al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label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366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(N-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velocity).</a:t>
            </a:r>
            <a:endParaRPr sz="1500">
              <a:latin typeface="Arial"/>
              <a:cs typeface="Arial"/>
            </a:endParaRPr>
          </a:p>
          <a:p>
            <a:pPr marL="12700" marR="5080" indent="1270" algn="just">
              <a:lnSpc>
                <a:spcPct val="99900"/>
              </a:lnSpc>
              <a:spcBef>
                <a:spcPts val="340"/>
              </a:spcBef>
            </a:pP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máximo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range)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acuerdo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tabla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4096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knots.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como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bit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más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significativo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representa 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mitad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rango,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27</a:t>
            </a:r>
            <a:r>
              <a:rPr sz="1500" spc="4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representa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cuarto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rango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asi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sucesivamente.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manera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  </a:t>
            </a:r>
            <a:r>
              <a:rPr sz="1500" spc="25" dirty="0">
                <a:latin typeface="Arial"/>
                <a:cs typeface="Arial"/>
              </a:rPr>
              <a:t>de acuerdo </a:t>
            </a:r>
            <a:r>
              <a:rPr sz="1500" spc="20" dirty="0">
                <a:latin typeface="Arial"/>
                <a:cs typeface="Arial"/>
              </a:rPr>
              <a:t>al </a:t>
            </a:r>
            <a:r>
              <a:rPr sz="1500" spc="10" dirty="0">
                <a:latin typeface="Arial"/>
                <a:cs typeface="Arial"/>
              </a:rPr>
              <a:t>ejemplo </a:t>
            </a:r>
            <a:r>
              <a:rPr sz="1500" dirty="0">
                <a:latin typeface="Arial"/>
                <a:cs typeface="Arial"/>
              </a:rPr>
              <a:t>dado </a:t>
            </a:r>
            <a:r>
              <a:rPr sz="1500" spc="25" dirty="0">
                <a:latin typeface="Arial"/>
                <a:cs typeface="Arial"/>
              </a:rPr>
              <a:t>tenemos </a:t>
            </a:r>
            <a:r>
              <a:rPr sz="1500" dirty="0">
                <a:latin typeface="Arial"/>
                <a:cs typeface="Arial"/>
              </a:rPr>
              <a:t>que </a:t>
            </a:r>
            <a:r>
              <a:rPr sz="1500" spc="25" dirty="0">
                <a:latin typeface="Arial"/>
                <a:cs typeface="Arial"/>
              </a:rPr>
              <a:t>para </a:t>
            </a:r>
            <a:r>
              <a:rPr sz="1500" spc="20" dirty="0">
                <a:latin typeface="Arial"/>
                <a:cs typeface="Arial"/>
              </a:rPr>
              <a:t>el bit </a:t>
            </a:r>
            <a:r>
              <a:rPr sz="1500" spc="25" dirty="0">
                <a:latin typeface="Arial"/>
                <a:cs typeface="Arial"/>
              </a:rPr>
              <a:t>28 y 27 son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0 </a:t>
            </a:r>
            <a:r>
              <a:rPr sz="1500" spc="20" dirty="0">
                <a:latin typeface="Arial"/>
                <a:cs typeface="Arial"/>
              </a:rPr>
              <a:t>“ </a:t>
            </a:r>
            <a:r>
              <a:rPr sz="1500" spc="25" dirty="0">
                <a:latin typeface="Arial"/>
                <a:cs typeface="Arial"/>
              </a:rPr>
              <a:t>s </a:t>
            </a:r>
            <a:r>
              <a:rPr sz="1500" spc="20" dirty="0">
                <a:latin typeface="Arial"/>
                <a:cs typeface="Arial"/>
              </a:rPr>
              <a:t>lógicos; los </a:t>
            </a:r>
            <a:r>
              <a:rPr sz="1500" spc="25" dirty="0">
                <a:latin typeface="Arial"/>
                <a:cs typeface="Arial"/>
              </a:rPr>
              <a:t>que no </a:t>
            </a:r>
            <a:r>
              <a:rPr sz="1500" spc="5" dirty="0">
                <a:latin typeface="Arial"/>
                <a:cs typeface="Arial"/>
              </a:rPr>
              <a:t>tienen  </a:t>
            </a:r>
            <a:r>
              <a:rPr sz="1500" spc="10" dirty="0">
                <a:latin typeface="Arial"/>
                <a:cs typeface="Arial"/>
              </a:rPr>
              <a:t>influencia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2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data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siendo</a:t>
            </a:r>
            <a:r>
              <a:rPr sz="1500" spc="-2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transmitida.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El</a:t>
            </a:r>
            <a:r>
              <a:rPr sz="1500" spc="-2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26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sin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embargo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tiene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como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valor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“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1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“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lógico, 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4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octavo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del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rango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máximo,</a:t>
            </a:r>
            <a:r>
              <a:rPr sz="1500" spc="3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equivale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512.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otro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con  valor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1</a:t>
            </a:r>
            <a:r>
              <a:rPr sz="1500" spc="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lógico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4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22,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corresponde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cientoveintiochoavo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máximo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del  </a:t>
            </a:r>
            <a:r>
              <a:rPr sz="1500" spc="25" dirty="0">
                <a:latin typeface="Arial"/>
                <a:cs typeface="Arial"/>
              </a:rPr>
              <a:t>rango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,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equivale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32.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Asi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análogo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velocidad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-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será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suma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26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más  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22;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total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sumaran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544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knots.</a:t>
            </a:r>
            <a:endParaRPr sz="1500">
              <a:latin typeface="Arial"/>
              <a:cs typeface="Arial"/>
            </a:endParaRPr>
          </a:p>
          <a:p>
            <a:pPr marL="13970" marR="48895">
              <a:lnSpc>
                <a:spcPct val="100699"/>
              </a:lnSpc>
              <a:spcBef>
                <a:spcPts val="334"/>
              </a:spcBef>
            </a:pPr>
            <a:r>
              <a:rPr sz="1500" spc="25" dirty="0">
                <a:latin typeface="Arial"/>
                <a:cs typeface="Arial"/>
              </a:rPr>
              <a:t>Los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valores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negativos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serán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codificados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complemento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dos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positivo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signo  </a:t>
            </a:r>
            <a:r>
              <a:rPr sz="1500" spc="25" dirty="0">
                <a:latin typeface="Arial"/>
                <a:cs typeface="Arial"/>
              </a:rPr>
              <a:t>será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puesto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Sign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Status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Matrix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SSM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).</a:t>
            </a:r>
            <a:endParaRPr sz="1500">
              <a:latin typeface="Arial"/>
              <a:cs typeface="Arial"/>
            </a:endParaRPr>
          </a:p>
          <a:p>
            <a:pPr marL="12700" marR="8890" indent="1270" algn="just">
              <a:lnSpc>
                <a:spcPct val="100000"/>
              </a:lnSpc>
              <a:spcBef>
                <a:spcPts val="345"/>
              </a:spcBef>
            </a:pP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valoresangulares,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parámetros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como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heading,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course,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track,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etc...,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en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rango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comprendido  </a:t>
            </a:r>
            <a:r>
              <a:rPr sz="1500" spc="15" dirty="0">
                <a:latin typeface="Arial"/>
                <a:cs typeface="Arial"/>
              </a:rPr>
              <a:t>entre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70" dirty="0">
                <a:latin typeface="Arial"/>
                <a:cs typeface="Arial"/>
              </a:rPr>
              <a:t>0</a:t>
            </a:r>
            <a:r>
              <a:rPr sz="750" spc="170" dirty="0">
                <a:latin typeface="Courier New"/>
                <a:cs typeface="Courier New"/>
              </a:rPr>
              <a:t>_</a:t>
            </a:r>
            <a:r>
              <a:rPr sz="750" spc="-190" dirty="0">
                <a:latin typeface="Courier New"/>
                <a:cs typeface="Courier New"/>
              </a:rPr>
              <a:t> </a:t>
            </a:r>
            <a:r>
              <a:rPr sz="1500" spc="100" dirty="0">
                <a:latin typeface="Arial"/>
                <a:cs typeface="Arial"/>
              </a:rPr>
              <a:t>ylos180</a:t>
            </a:r>
            <a:r>
              <a:rPr sz="750" spc="100" dirty="0">
                <a:latin typeface="Courier New"/>
                <a:cs typeface="Courier New"/>
              </a:rPr>
              <a:t>_</a:t>
            </a:r>
            <a:r>
              <a:rPr sz="1500" spc="100" dirty="0">
                <a:latin typeface="Arial"/>
                <a:cs typeface="Arial"/>
              </a:rPr>
              <a:t>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serán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codificadoscomo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números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positivos,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aquellos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ángulos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se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encuen-  </a:t>
            </a:r>
            <a:r>
              <a:rPr sz="1500" spc="20" dirty="0">
                <a:latin typeface="Arial"/>
                <a:cs typeface="Arial"/>
              </a:rPr>
              <a:t>ten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dentro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rango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comprendido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entre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25" dirty="0">
                <a:latin typeface="Arial"/>
                <a:cs typeface="Arial"/>
              </a:rPr>
              <a:t>180</a:t>
            </a:r>
            <a:r>
              <a:rPr sz="750" spc="125" dirty="0">
                <a:latin typeface="Courier New"/>
                <a:cs typeface="Courier New"/>
              </a:rPr>
              <a:t>_</a:t>
            </a:r>
            <a:r>
              <a:rPr sz="750" spc="-45" dirty="0">
                <a:latin typeface="Courier New"/>
                <a:cs typeface="Courier New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85" dirty="0">
                <a:latin typeface="Arial"/>
                <a:cs typeface="Arial"/>
              </a:rPr>
              <a:t>360</a:t>
            </a:r>
            <a:r>
              <a:rPr sz="750" spc="85" dirty="0">
                <a:latin typeface="Courier New"/>
                <a:cs typeface="Courier New"/>
              </a:rPr>
              <a:t>_</a:t>
            </a:r>
            <a:r>
              <a:rPr sz="1500" spc="85" dirty="0">
                <a:latin typeface="Arial"/>
                <a:cs typeface="Arial"/>
              </a:rPr>
              <a:t>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serán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restados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360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grados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el  </a:t>
            </a:r>
            <a:r>
              <a:rPr sz="1500" dirty="0">
                <a:latin typeface="Arial"/>
                <a:cs typeface="Arial"/>
              </a:rPr>
              <a:t>resultado, </a:t>
            </a:r>
            <a:r>
              <a:rPr sz="1500" spc="5" dirty="0">
                <a:latin typeface="Arial"/>
                <a:cs typeface="Arial"/>
              </a:rPr>
              <a:t>será </a:t>
            </a:r>
            <a:r>
              <a:rPr sz="1500" dirty="0">
                <a:latin typeface="Arial"/>
                <a:cs typeface="Arial"/>
              </a:rPr>
              <a:t>codificado </a:t>
            </a:r>
            <a:r>
              <a:rPr sz="1500" spc="5" dirty="0">
                <a:latin typeface="Arial"/>
                <a:cs typeface="Arial"/>
              </a:rPr>
              <a:t>como un </a:t>
            </a:r>
            <a:r>
              <a:rPr sz="1500" dirty="0">
                <a:latin typeface="Arial"/>
                <a:cs typeface="Arial"/>
              </a:rPr>
              <a:t>valor negativo. </a:t>
            </a:r>
            <a:r>
              <a:rPr sz="1500" spc="5" dirty="0">
                <a:latin typeface="Arial"/>
                <a:cs typeface="Arial"/>
              </a:rPr>
              <a:t>Los minutos y </a:t>
            </a:r>
            <a:r>
              <a:rPr sz="1500" dirty="0">
                <a:latin typeface="Arial"/>
                <a:cs typeface="Arial"/>
              </a:rPr>
              <a:t>los </a:t>
            </a:r>
            <a:r>
              <a:rPr sz="1500" spc="5" dirty="0">
                <a:latin typeface="Arial"/>
                <a:cs typeface="Arial"/>
              </a:rPr>
              <a:t>segundos se </a:t>
            </a:r>
            <a:r>
              <a:rPr sz="1500" dirty="0">
                <a:latin typeface="Arial"/>
                <a:cs typeface="Arial"/>
              </a:rPr>
              <a:t>codificarán </a:t>
            </a:r>
            <a:r>
              <a:rPr sz="1500" spc="5" dirty="0">
                <a:latin typeface="Arial"/>
                <a:cs typeface="Arial"/>
              </a:rPr>
              <a:t>como  grados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decimales.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0904" y="1972971"/>
            <a:ext cx="2460421" cy="7296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14213" y="5774538"/>
            <a:ext cx="2808935" cy="5723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89383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23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32849" y="11557444"/>
            <a:ext cx="208470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22 </a:t>
            </a:r>
            <a:r>
              <a:rPr sz="1500" spc="-135" dirty="0">
                <a:latin typeface="Arial"/>
                <a:cs typeface="Arial"/>
              </a:rPr>
              <a:t>BNR </a:t>
            </a:r>
            <a:r>
              <a:rPr sz="1100" spc="-145" dirty="0">
                <a:latin typeface="Arial"/>
                <a:cs typeface="Arial"/>
              </a:rPr>
              <a:t>WORD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20" dirty="0">
                <a:latin typeface="Arial"/>
                <a:cs typeface="Arial"/>
              </a:rPr>
              <a:t>FORMAT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3838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24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1137" y="1682736"/>
            <a:ext cx="8479155" cy="716216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800" spc="-85" dirty="0">
                <a:latin typeface="Arial"/>
                <a:cs typeface="Arial"/>
              </a:rPr>
              <a:t>Sign Status</a:t>
            </a:r>
            <a:r>
              <a:rPr sz="1800" spc="-75" dirty="0">
                <a:latin typeface="Arial"/>
                <a:cs typeface="Arial"/>
              </a:rPr>
              <a:t> Matrix</a:t>
            </a:r>
            <a:endParaRPr sz="1800">
              <a:latin typeface="Arial"/>
              <a:cs typeface="Arial"/>
            </a:endParaRPr>
          </a:p>
          <a:p>
            <a:pPr marL="13970" marR="5080" algn="just">
              <a:lnSpc>
                <a:spcPct val="100099"/>
              </a:lnSpc>
              <a:spcBef>
                <a:spcPts val="220"/>
              </a:spcBef>
            </a:pP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Sign</a:t>
            </a:r>
            <a:r>
              <a:rPr sz="1500" spc="-229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Status</a:t>
            </a:r>
            <a:r>
              <a:rPr sz="1500" spc="-229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Matrix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(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SSM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),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identifica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las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características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75" dirty="0">
                <a:latin typeface="Arial"/>
                <a:cs typeface="Arial"/>
              </a:rPr>
              <a:t>dela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palabra,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talescomodireccción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signo.  </a:t>
            </a:r>
            <a:r>
              <a:rPr sz="1500" spc="55" dirty="0">
                <a:latin typeface="Arial"/>
                <a:cs typeface="Arial"/>
              </a:rPr>
              <a:t>En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la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BNR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29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define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este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parámetro.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En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ejemplo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mostrado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se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puede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ver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un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valor  </a:t>
            </a:r>
            <a:r>
              <a:rPr sz="1500" spc="20" dirty="0">
                <a:latin typeface="Arial"/>
                <a:cs typeface="Arial"/>
              </a:rPr>
              <a:t>lógico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29,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representa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signo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más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+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)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dirección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norte.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Cuando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necesita  </a:t>
            </a:r>
            <a:r>
              <a:rPr sz="1500" spc="10" dirty="0">
                <a:latin typeface="Arial"/>
                <a:cs typeface="Arial"/>
              </a:rPr>
              <a:t>definir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un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signo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en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información,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queda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puesto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en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“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O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“.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valoresnegativos(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por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ejemplo</a:t>
            </a:r>
            <a:endParaRPr sz="1500">
              <a:latin typeface="Arial"/>
              <a:cs typeface="Arial"/>
            </a:endParaRPr>
          </a:p>
          <a:p>
            <a:pPr marL="14604" marR="48260">
              <a:lnSpc>
                <a:spcPts val="1810"/>
              </a:lnSpc>
              <a:spcBef>
                <a:spcPts val="45"/>
              </a:spcBef>
            </a:pPr>
            <a:r>
              <a:rPr sz="1500" spc="20" dirty="0">
                <a:latin typeface="Arial"/>
                <a:cs typeface="Arial"/>
              </a:rPr>
              <a:t>-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2200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ft/min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velocidad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vertical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seleccionada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),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signo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anunciado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SSM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29,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1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“  </a:t>
            </a:r>
            <a:r>
              <a:rPr sz="1500" spc="20" dirty="0">
                <a:latin typeface="Arial"/>
                <a:cs typeface="Arial"/>
              </a:rPr>
              <a:t>lógico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será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puesto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campo.</a:t>
            </a:r>
            <a:endParaRPr sz="1500">
              <a:latin typeface="Arial"/>
              <a:cs typeface="Arial"/>
            </a:endParaRPr>
          </a:p>
          <a:p>
            <a:pPr marL="12700" marR="12065" indent="1270" algn="just">
              <a:lnSpc>
                <a:spcPct val="99800"/>
              </a:lnSpc>
              <a:spcBef>
                <a:spcPts val="290"/>
              </a:spcBef>
            </a:pPr>
            <a:r>
              <a:rPr sz="1500" spc="40" dirty="0">
                <a:latin typeface="Arial"/>
                <a:cs typeface="Arial"/>
              </a:rPr>
              <a:t>El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estado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las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condiciones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transmisión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codificado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30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31,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70" dirty="0">
                <a:latin typeface="Arial"/>
                <a:cs typeface="Arial"/>
              </a:rPr>
              <a:t>en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donde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acuerdo 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combinación,</a:t>
            </a:r>
            <a:r>
              <a:rPr sz="1500" spc="3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puede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tener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siguentes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condiciones: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“normal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operation”,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“fuctional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test”,”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no  </a:t>
            </a:r>
            <a:r>
              <a:rPr sz="1500" spc="5" dirty="0">
                <a:latin typeface="Arial"/>
                <a:cs typeface="Arial"/>
              </a:rPr>
              <a:t>computer </a:t>
            </a:r>
            <a:r>
              <a:rPr sz="1500" dirty="0">
                <a:latin typeface="Arial"/>
                <a:cs typeface="Arial"/>
              </a:rPr>
              <a:t>data” y” failure warning”. Existe </a:t>
            </a:r>
            <a:r>
              <a:rPr sz="1500" spc="5" dirty="0">
                <a:latin typeface="Arial"/>
                <a:cs typeface="Arial"/>
              </a:rPr>
              <a:t>también una operación normal con </a:t>
            </a:r>
            <a:r>
              <a:rPr sz="1500" dirty="0">
                <a:latin typeface="Arial"/>
                <a:cs typeface="Arial"/>
              </a:rPr>
              <a:t>precisión </a:t>
            </a:r>
            <a:r>
              <a:rPr sz="1500" spc="5" dirty="0">
                <a:latin typeface="Arial"/>
                <a:cs typeface="Arial"/>
              </a:rPr>
              <a:t>degradada (  Normal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Operation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with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Degraded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Accuracy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),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especificada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por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ARINC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429,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ejemplos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esto  </a:t>
            </a:r>
            <a:r>
              <a:rPr sz="1500" spc="25" dirty="0">
                <a:latin typeface="Arial"/>
                <a:cs typeface="Arial"/>
              </a:rPr>
              <a:t>son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peso,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cantidad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combustible;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pueden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operar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forma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degradada,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debido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pérdida  </a:t>
            </a:r>
            <a:r>
              <a:rPr sz="1500" spc="15" dirty="0">
                <a:latin typeface="Arial"/>
                <a:cs typeface="Arial"/>
              </a:rPr>
              <a:t>parcial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sensor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aún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así,</a:t>
            </a:r>
            <a:r>
              <a:rPr sz="1500" spc="17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mantenert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la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confiabilidad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del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sistema,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esta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condición,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cuando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-30" dirty="0">
                <a:latin typeface="Arial"/>
                <a:cs typeface="Arial"/>
              </a:rPr>
              <a:t>es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de-  </a:t>
            </a:r>
            <a:r>
              <a:rPr sz="1500" spc="15" dirty="0">
                <a:latin typeface="Arial"/>
                <a:cs typeface="Arial"/>
              </a:rPr>
              <a:t>tectada,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coloca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“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1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65" dirty="0">
                <a:latin typeface="Arial"/>
                <a:cs typeface="Arial"/>
              </a:rPr>
              <a:t>“</a:t>
            </a:r>
            <a:r>
              <a:rPr sz="1500" spc="9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lógico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el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11,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el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SSM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permanece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normal.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Esto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implica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una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degrada-  ción</a:t>
            </a:r>
            <a:r>
              <a:rPr sz="1500" spc="-220" dirty="0">
                <a:latin typeface="Arial"/>
                <a:cs typeface="Arial"/>
              </a:rPr>
              <a:t> </a:t>
            </a:r>
            <a:r>
              <a:rPr sz="1500" spc="45" dirty="0">
                <a:latin typeface="Arial"/>
                <a:cs typeface="Arial"/>
              </a:rPr>
              <a:t>delaprecisiónpuede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ser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codificadasólo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enpalabras</a:t>
            </a:r>
            <a:r>
              <a:rPr sz="1500" spc="-229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BNR,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no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excedan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17</a:t>
            </a:r>
            <a:r>
              <a:rPr sz="1500" spc="-229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bits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deinforma-  </a:t>
            </a:r>
            <a:r>
              <a:rPr sz="1500" spc="5" dirty="0">
                <a:latin typeface="Arial"/>
                <a:cs typeface="Arial"/>
              </a:rPr>
              <a:t>ción.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Hay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recordar,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número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bitssólo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afecta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resolución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información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no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surango.</a:t>
            </a:r>
            <a:endParaRPr sz="1500">
              <a:latin typeface="Arial"/>
              <a:cs typeface="Arial"/>
            </a:endParaRPr>
          </a:p>
          <a:p>
            <a:pPr marL="12700" marR="8890" indent="1270" algn="just">
              <a:lnSpc>
                <a:spcPct val="100000"/>
              </a:lnSpc>
              <a:spcBef>
                <a:spcPts val="345"/>
              </a:spcBef>
            </a:pP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test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funcional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(Fuctional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Test),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codificado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en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SSM,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avisa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palabraque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siendo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transmiti-  </a:t>
            </a:r>
            <a:r>
              <a:rPr sz="1500" spc="25" dirty="0">
                <a:latin typeface="Arial"/>
                <a:cs typeface="Arial"/>
              </a:rPr>
              <a:t>da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resultado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 </a:t>
            </a:r>
            <a:r>
              <a:rPr sz="1500" spc="20" dirty="0">
                <a:latin typeface="Arial"/>
                <a:cs typeface="Arial"/>
              </a:rPr>
              <a:t>test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funcional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solamente.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Esto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será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visualizado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través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SSM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poniendo  </a:t>
            </a:r>
            <a:r>
              <a:rPr sz="1500" spc="60" dirty="0">
                <a:latin typeface="Arial"/>
                <a:cs typeface="Arial"/>
              </a:rPr>
              <a:t>elcódigo“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01</a:t>
            </a:r>
            <a:r>
              <a:rPr sz="1500" spc="-2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“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enlos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30</a:t>
            </a:r>
            <a:r>
              <a:rPr sz="1500" spc="-229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31</a:t>
            </a:r>
            <a:r>
              <a:rPr sz="1500" spc="-2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respectivamente.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Sidurante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laejecución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85" dirty="0">
                <a:latin typeface="Arial"/>
                <a:cs typeface="Arial"/>
              </a:rPr>
              <a:t>deun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testfuncional,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22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fuente 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sistema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detecta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una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falla,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provoca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que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una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más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palabras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salida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sean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no</a:t>
            </a:r>
            <a:r>
              <a:rPr sz="1500" spc="-2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confiables, 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SSM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será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afectado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esta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condición;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caso,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el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SSM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pondrá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los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30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31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aviso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  </a:t>
            </a:r>
            <a:r>
              <a:rPr sz="1500" spc="20" dirty="0">
                <a:latin typeface="Arial"/>
                <a:cs typeface="Arial"/>
              </a:rPr>
              <a:t>“ Failure </a:t>
            </a:r>
            <a:r>
              <a:rPr sz="1500" spc="25" dirty="0">
                <a:latin typeface="Arial"/>
                <a:cs typeface="Arial"/>
              </a:rPr>
              <a:t>Warning</a:t>
            </a:r>
            <a:r>
              <a:rPr sz="1500" spc="-3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“.</a:t>
            </a:r>
            <a:endParaRPr sz="1500">
              <a:latin typeface="Arial"/>
              <a:cs typeface="Arial"/>
            </a:endParaRPr>
          </a:p>
          <a:p>
            <a:pPr marL="14604" marR="33655" algn="just">
              <a:lnSpc>
                <a:spcPts val="1780"/>
              </a:lnSpc>
              <a:spcBef>
                <a:spcPts val="455"/>
              </a:spcBef>
            </a:pPr>
            <a:r>
              <a:rPr sz="1500" spc="25" dirty="0">
                <a:latin typeface="Arial"/>
                <a:cs typeface="Arial"/>
              </a:rPr>
              <a:t>Cuando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fuente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sea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incapaz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efectuar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cálculos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(No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Computer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Data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NCD)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respecto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un  </a:t>
            </a:r>
            <a:r>
              <a:rPr sz="1500" spc="5" dirty="0">
                <a:latin typeface="Arial"/>
                <a:cs typeface="Arial"/>
              </a:rPr>
              <a:t>parámetro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determinado,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igual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formato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BCD,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SSM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pondrá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codificación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especificada 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tal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efecto,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acuerdo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tabla.</a:t>
            </a:r>
            <a:endParaRPr sz="1500">
              <a:latin typeface="Arial"/>
              <a:cs typeface="Arial"/>
            </a:endParaRPr>
          </a:p>
          <a:p>
            <a:pPr marL="13970" marR="22225" algn="just">
              <a:lnSpc>
                <a:spcPct val="99500"/>
              </a:lnSpc>
              <a:spcBef>
                <a:spcPts val="330"/>
              </a:spcBef>
            </a:pPr>
            <a:r>
              <a:rPr sz="1500" spc="25" dirty="0">
                <a:latin typeface="Arial"/>
                <a:cs typeface="Arial"/>
              </a:rPr>
              <a:t>La</a:t>
            </a:r>
            <a:r>
              <a:rPr sz="1500" spc="2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condición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Failure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Warning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“,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caso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especial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problemas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información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válida,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en  </a:t>
            </a:r>
            <a:r>
              <a:rPr sz="1500" spc="25" dirty="0">
                <a:latin typeface="Arial"/>
                <a:cs typeface="Arial"/>
              </a:rPr>
              <a:t>donde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monitoreo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sistemas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han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detectado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una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más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fallas;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cuando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ocurre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este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evento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el  </a:t>
            </a:r>
            <a:r>
              <a:rPr sz="1500" spc="5" dirty="0">
                <a:latin typeface="Arial"/>
                <a:cs typeface="Arial"/>
              </a:rPr>
              <a:t>SSM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avisa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través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de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bits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30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31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colocando</a:t>
            </a:r>
            <a:r>
              <a:rPr sz="1500" spc="-204" dirty="0">
                <a:latin typeface="Arial"/>
                <a:cs typeface="Arial"/>
              </a:rPr>
              <a:t> </a:t>
            </a:r>
            <a:r>
              <a:rPr sz="1500" spc="45" dirty="0">
                <a:latin typeface="Arial"/>
                <a:cs typeface="Arial"/>
              </a:rPr>
              <a:t>el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código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“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00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45" dirty="0">
                <a:latin typeface="Arial"/>
                <a:cs typeface="Arial"/>
              </a:rPr>
              <a:t>“.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palabras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enformato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BNR,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conti-  </a:t>
            </a:r>
            <a:r>
              <a:rPr sz="1500" spc="25" dirty="0">
                <a:latin typeface="Arial"/>
                <a:cs typeface="Arial"/>
              </a:rPr>
              <a:t>nuarán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entregando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información,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durante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condición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falla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banderas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instrumentos,  </a:t>
            </a:r>
            <a:r>
              <a:rPr sz="1500" spc="5" dirty="0">
                <a:latin typeface="Arial"/>
                <a:cs typeface="Arial"/>
              </a:rPr>
              <a:t>serán puestas para </a:t>
            </a:r>
            <a:r>
              <a:rPr sz="1500" dirty="0">
                <a:latin typeface="Arial"/>
                <a:cs typeface="Arial"/>
              </a:rPr>
              <a:t>indicar esta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condición.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1816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41705" y="3556940"/>
            <a:ext cx="1816303" cy="1087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7761" y="5668912"/>
            <a:ext cx="4709718" cy="13622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8327" y="7907629"/>
            <a:ext cx="4699152" cy="1415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89383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25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94825" y="9574288"/>
            <a:ext cx="2538730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23 </a:t>
            </a:r>
            <a:r>
              <a:rPr sz="1500" spc="-155" dirty="0">
                <a:latin typeface="Arial"/>
                <a:cs typeface="Arial"/>
              </a:rPr>
              <a:t>SIGN STATUS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145" dirty="0">
                <a:latin typeface="Arial"/>
                <a:cs typeface="Arial"/>
              </a:rPr>
              <a:t>MATRIX 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3213" y="3155696"/>
            <a:ext cx="7772107" cy="1499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8272" y="6165253"/>
            <a:ext cx="7476375" cy="4255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3838" y="12352595"/>
            <a:ext cx="74358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26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2362" y="1682736"/>
            <a:ext cx="8477250" cy="10922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800" spc="-95" dirty="0">
                <a:latin typeface="Arial"/>
                <a:cs typeface="Arial"/>
              </a:rPr>
              <a:t>Paridad</a:t>
            </a:r>
            <a:endParaRPr sz="1800">
              <a:latin typeface="Arial"/>
              <a:cs typeface="Arial"/>
            </a:endParaRPr>
          </a:p>
          <a:p>
            <a:pPr marL="13335" marR="5080" indent="-635">
              <a:lnSpc>
                <a:spcPct val="100699"/>
              </a:lnSpc>
              <a:spcBef>
                <a:spcPts val="209"/>
              </a:spcBef>
            </a:pPr>
            <a:r>
              <a:rPr sz="1500" spc="55" dirty="0">
                <a:latin typeface="Arial"/>
                <a:cs typeface="Arial"/>
              </a:rPr>
              <a:t>La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Paridad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en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formato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BNR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es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idéntica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la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del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formato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BCD,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último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la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palabra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(bit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32)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pro-  </a:t>
            </a:r>
            <a:r>
              <a:rPr sz="1500" spc="25" dirty="0">
                <a:latin typeface="Arial"/>
                <a:cs typeface="Arial"/>
              </a:rPr>
              <a:t>vee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codificación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manera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mantenga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paridad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impar.</a:t>
            </a:r>
            <a:endParaRPr sz="15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345"/>
              </a:spcBef>
            </a:pP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siguente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figura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apreciar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codificación.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29902" y="5052555"/>
            <a:ext cx="669290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</a:t>
            </a:r>
            <a:r>
              <a:rPr sz="1100" spc="-155" dirty="0">
                <a:latin typeface="Arial"/>
                <a:cs typeface="Arial"/>
              </a:rPr>
              <a:t> </a:t>
            </a:r>
            <a:r>
              <a:rPr sz="1100" spc="-90" dirty="0">
                <a:latin typeface="Arial"/>
                <a:cs typeface="Arial"/>
              </a:rPr>
              <a:t>24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77564" y="5052555"/>
            <a:ext cx="514350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210" dirty="0">
                <a:latin typeface="Arial"/>
                <a:cs typeface="Arial"/>
              </a:rPr>
              <a:t>P</a:t>
            </a:r>
            <a:r>
              <a:rPr sz="1100" spc="-60" dirty="0">
                <a:latin typeface="Arial"/>
                <a:cs typeface="Arial"/>
              </a:rPr>
              <a:t>A</a:t>
            </a:r>
            <a:r>
              <a:rPr sz="1100" spc="-120" dirty="0">
                <a:latin typeface="Arial"/>
                <a:cs typeface="Arial"/>
              </a:rPr>
              <a:t>R</a:t>
            </a:r>
            <a:r>
              <a:rPr sz="1100" spc="-50" dirty="0">
                <a:latin typeface="Arial"/>
                <a:cs typeface="Arial"/>
              </a:rPr>
              <a:t>I</a:t>
            </a:r>
            <a:r>
              <a:rPr sz="1100" spc="-105" dirty="0">
                <a:latin typeface="Arial"/>
                <a:cs typeface="Arial"/>
              </a:rPr>
              <a:t>T</a:t>
            </a:r>
            <a:r>
              <a:rPr sz="1100" spc="-110" dirty="0">
                <a:latin typeface="Arial"/>
                <a:cs typeface="Arial"/>
              </a:rPr>
              <a:t>Y</a:t>
            </a:r>
            <a:r>
              <a:rPr sz="1100" spc="-85" dirty="0">
                <a:latin typeface="Arial"/>
                <a:cs typeface="Arial"/>
              </a:rPr>
              <a:t> 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02002" y="10672521"/>
            <a:ext cx="298005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0" dirty="0">
                <a:latin typeface="Arial"/>
                <a:cs typeface="Arial"/>
              </a:rPr>
              <a:t>F</a:t>
            </a:r>
            <a:r>
              <a:rPr sz="1100" spc="-100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25 </a:t>
            </a:r>
            <a:r>
              <a:rPr sz="1500" spc="-105" dirty="0">
                <a:latin typeface="Arial"/>
                <a:cs typeface="Arial"/>
              </a:rPr>
              <a:t>E</a:t>
            </a:r>
            <a:r>
              <a:rPr sz="1100" spc="-105" dirty="0">
                <a:latin typeface="Arial"/>
                <a:cs typeface="Arial"/>
              </a:rPr>
              <a:t>JEMPLOS </a:t>
            </a:r>
            <a:r>
              <a:rPr sz="1100" spc="-114" dirty="0">
                <a:latin typeface="Arial"/>
                <a:cs typeface="Arial"/>
              </a:rPr>
              <a:t>DE </a:t>
            </a:r>
            <a:r>
              <a:rPr sz="1100" spc="-95" dirty="0">
                <a:latin typeface="Arial"/>
                <a:cs typeface="Arial"/>
              </a:rPr>
              <a:t>CODIFICACIÓN</a:t>
            </a:r>
            <a:r>
              <a:rPr sz="1100" spc="-190" dirty="0">
                <a:latin typeface="Arial"/>
                <a:cs typeface="Arial"/>
              </a:rPr>
              <a:t> </a:t>
            </a:r>
            <a:r>
              <a:rPr sz="1500" spc="-135" dirty="0">
                <a:latin typeface="Arial"/>
                <a:cs typeface="Arial"/>
              </a:rPr>
              <a:t>BNR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8489" y="6334226"/>
            <a:ext cx="3664292" cy="52587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7399" y="12352595"/>
            <a:ext cx="63817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3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3701" y="1743264"/>
            <a:ext cx="8510270" cy="441769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850"/>
              </a:spcBef>
            </a:pPr>
            <a:r>
              <a:rPr sz="1800" spc="-165" dirty="0">
                <a:solidFill>
                  <a:srgbClr val="A60003"/>
                </a:solidFill>
                <a:latin typeface="Arial"/>
                <a:cs typeface="Arial"/>
              </a:rPr>
              <a:t>ARINC</a:t>
            </a:r>
            <a:r>
              <a:rPr sz="1800" spc="-114" dirty="0">
                <a:solidFill>
                  <a:srgbClr val="A60003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A60003"/>
                </a:solidFill>
                <a:latin typeface="Arial"/>
                <a:cs typeface="Arial"/>
              </a:rPr>
              <a:t>429</a:t>
            </a:r>
            <a:endParaRPr sz="1800">
              <a:latin typeface="Arial"/>
              <a:cs typeface="Arial"/>
            </a:endParaRPr>
          </a:p>
          <a:p>
            <a:pPr marL="51435">
              <a:lnSpc>
                <a:spcPct val="100000"/>
              </a:lnSpc>
              <a:spcBef>
                <a:spcPts val="900"/>
              </a:spcBef>
            </a:pPr>
            <a:r>
              <a:rPr sz="2050" spc="-65" dirty="0">
                <a:solidFill>
                  <a:srgbClr val="0700FF"/>
                </a:solidFill>
                <a:latin typeface="Arial"/>
                <a:cs typeface="Arial"/>
              </a:rPr>
              <a:t>Introducción</a:t>
            </a:r>
            <a:endParaRPr sz="2050">
              <a:latin typeface="Arial"/>
              <a:cs typeface="Arial"/>
            </a:endParaRPr>
          </a:p>
          <a:p>
            <a:pPr marL="51435" marR="7620" indent="-635" algn="just">
              <a:lnSpc>
                <a:spcPct val="100200"/>
              </a:lnSpc>
              <a:spcBef>
                <a:spcPts val="515"/>
              </a:spcBef>
            </a:pPr>
            <a:r>
              <a:rPr sz="1500" spc="25" dirty="0">
                <a:latin typeface="Arial"/>
                <a:cs typeface="Arial"/>
              </a:rPr>
              <a:t>La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aviación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comercial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hoy,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requiere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gran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cantidad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trasferencia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información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entre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los  </a:t>
            </a:r>
            <a:r>
              <a:rPr sz="1500" spc="5" dirty="0">
                <a:latin typeface="Arial"/>
                <a:cs typeface="Arial"/>
              </a:rPr>
              <a:t>sistemas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suselementos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asociados.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Sistemas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transmisión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información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digital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45" dirty="0">
                <a:latin typeface="Arial"/>
                <a:cs typeface="Arial"/>
              </a:rPr>
              <a:t>sonusadospara  </a:t>
            </a:r>
            <a:r>
              <a:rPr sz="1500" spc="10" dirty="0">
                <a:latin typeface="Arial"/>
                <a:cs typeface="Arial"/>
              </a:rPr>
              <a:t>aumentar </a:t>
            </a:r>
            <a:r>
              <a:rPr sz="1500" spc="20" dirty="0">
                <a:latin typeface="Arial"/>
                <a:cs typeface="Arial"/>
              </a:rPr>
              <a:t>la precisión, </a:t>
            </a:r>
            <a:r>
              <a:rPr sz="1500" spc="10" dirty="0">
                <a:latin typeface="Arial"/>
                <a:cs typeface="Arial"/>
              </a:rPr>
              <a:t>disminuir </a:t>
            </a:r>
            <a:r>
              <a:rPr sz="1500" spc="20" dirty="0">
                <a:latin typeface="Arial"/>
                <a:cs typeface="Arial"/>
              </a:rPr>
              <a:t>el </a:t>
            </a:r>
            <a:r>
              <a:rPr sz="1500" spc="25" dirty="0">
                <a:latin typeface="Arial"/>
                <a:cs typeface="Arial"/>
              </a:rPr>
              <a:t>peso y </a:t>
            </a:r>
            <a:r>
              <a:rPr sz="1500" spc="20" dirty="0">
                <a:latin typeface="Arial"/>
                <a:cs typeface="Arial"/>
              </a:rPr>
              <a:t>los </a:t>
            </a:r>
            <a:r>
              <a:rPr sz="1500" spc="25" dirty="0">
                <a:latin typeface="Arial"/>
                <a:cs typeface="Arial"/>
              </a:rPr>
              <a:t>costos de</a:t>
            </a:r>
            <a:r>
              <a:rPr sz="1500" spc="-27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mantenimiento.</a:t>
            </a:r>
            <a:endParaRPr sz="1500">
              <a:latin typeface="Arial"/>
              <a:cs typeface="Arial"/>
            </a:endParaRPr>
          </a:p>
          <a:p>
            <a:pPr marL="51435">
              <a:lnSpc>
                <a:spcPct val="100000"/>
              </a:lnSpc>
              <a:spcBef>
                <a:spcPts val="695"/>
              </a:spcBef>
            </a:pPr>
            <a:r>
              <a:rPr sz="2050" spc="-70" dirty="0">
                <a:solidFill>
                  <a:srgbClr val="0700FF"/>
                </a:solidFill>
                <a:latin typeface="Arial"/>
                <a:cs typeface="Arial"/>
              </a:rPr>
              <a:t>Especificación </a:t>
            </a:r>
            <a:r>
              <a:rPr sz="2050" spc="-170" dirty="0">
                <a:solidFill>
                  <a:srgbClr val="0700FF"/>
                </a:solidFill>
                <a:latin typeface="Arial"/>
                <a:cs typeface="Arial"/>
              </a:rPr>
              <a:t>ARINC 429 </a:t>
            </a:r>
            <a:r>
              <a:rPr sz="2050" spc="-105" dirty="0">
                <a:solidFill>
                  <a:srgbClr val="0700FF"/>
                </a:solidFill>
                <a:latin typeface="Arial"/>
                <a:cs typeface="Arial"/>
              </a:rPr>
              <a:t>-</a:t>
            </a:r>
            <a:r>
              <a:rPr sz="2050" spc="-409" dirty="0">
                <a:solidFill>
                  <a:srgbClr val="0700FF"/>
                </a:solidFill>
                <a:latin typeface="Arial"/>
                <a:cs typeface="Arial"/>
              </a:rPr>
              <a:t> </a:t>
            </a:r>
            <a:r>
              <a:rPr sz="2050" spc="-100" dirty="0">
                <a:solidFill>
                  <a:srgbClr val="0700FF"/>
                </a:solidFill>
                <a:latin typeface="Arial"/>
                <a:cs typeface="Arial"/>
              </a:rPr>
              <a:t>Antecedentes</a:t>
            </a:r>
            <a:endParaRPr sz="2050">
              <a:latin typeface="Arial"/>
              <a:cs typeface="Arial"/>
            </a:endParaRPr>
          </a:p>
          <a:p>
            <a:pPr marL="51435" marR="5715" algn="just">
              <a:lnSpc>
                <a:spcPct val="99800"/>
              </a:lnSpc>
              <a:spcBef>
                <a:spcPts val="520"/>
              </a:spcBef>
            </a:pPr>
            <a:r>
              <a:rPr sz="1500" spc="5" dirty="0">
                <a:latin typeface="Arial"/>
                <a:cs typeface="Arial"/>
              </a:rPr>
              <a:t>La </a:t>
            </a:r>
            <a:r>
              <a:rPr sz="1500" dirty="0">
                <a:latin typeface="Arial"/>
                <a:cs typeface="Arial"/>
              </a:rPr>
              <a:t>especificación </a:t>
            </a:r>
            <a:r>
              <a:rPr sz="1500" spc="5" dirty="0">
                <a:latin typeface="Arial"/>
                <a:cs typeface="Arial"/>
              </a:rPr>
              <a:t>ARINC 429, llamada “MARK 33 DIGITAL INFORMATION TRANSFER SYSTEM”  </a:t>
            </a:r>
            <a:r>
              <a:rPr sz="1500" spc="10" dirty="0">
                <a:latin typeface="Arial"/>
                <a:cs typeface="Arial"/>
              </a:rPr>
              <a:t>(DITS),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establece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estándares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industriadel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transporte</a:t>
            </a:r>
            <a:r>
              <a:rPr sz="1500" spc="-20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aéreo;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para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transferencia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infor-  </a:t>
            </a:r>
            <a:r>
              <a:rPr sz="1500" spc="25" dirty="0">
                <a:latin typeface="Arial"/>
                <a:cs typeface="Arial"/>
              </a:rPr>
              <a:t>mación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digital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entre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componentes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sistemas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aviónica.</a:t>
            </a:r>
            <a:endParaRPr sz="1500">
              <a:latin typeface="Arial"/>
              <a:cs typeface="Arial"/>
            </a:endParaRPr>
          </a:p>
          <a:p>
            <a:pPr marL="50800" marR="5080" algn="just">
              <a:lnSpc>
                <a:spcPct val="100699"/>
              </a:lnSpc>
              <a:spcBef>
                <a:spcPts val="350"/>
              </a:spcBef>
            </a:pPr>
            <a:r>
              <a:rPr sz="1500" spc="40" dirty="0">
                <a:latin typeface="Arial"/>
                <a:cs typeface="Arial"/>
              </a:rPr>
              <a:t>Las </a:t>
            </a:r>
            <a:r>
              <a:rPr sz="1500" spc="5" dirty="0">
                <a:latin typeface="Arial"/>
                <a:cs typeface="Arial"/>
              </a:rPr>
              <a:t>especificaciones </a:t>
            </a:r>
            <a:r>
              <a:rPr sz="1500" spc="20" dirty="0">
                <a:latin typeface="Arial"/>
                <a:cs typeface="Arial"/>
              </a:rPr>
              <a:t>ARINC, </a:t>
            </a:r>
            <a:r>
              <a:rPr sz="1500" spc="40" dirty="0">
                <a:latin typeface="Arial"/>
                <a:cs typeface="Arial"/>
              </a:rPr>
              <a:t>son </a:t>
            </a:r>
            <a:r>
              <a:rPr sz="1500" spc="5" dirty="0">
                <a:latin typeface="Arial"/>
                <a:cs typeface="Arial"/>
              </a:rPr>
              <a:t>publicadas </a:t>
            </a:r>
            <a:r>
              <a:rPr sz="1500" spc="40" dirty="0">
                <a:latin typeface="Arial"/>
                <a:cs typeface="Arial"/>
              </a:rPr>
              <a:t>por </a:t>
            </a:r>
            <a:r>
              <a:rPr sz="1500" spc="5" dirty="0">
                <a:latin typeface="Arial"/>
                <a:cs typeface="Arial"/>
              </a:rPr>
              <a:t>AERONAUTICAL </a:t>
            </a:r>
            <a:r>
              <a:rPr sz="1500" spc="20" dirty="0">
                <a:latin typeface="Arial"/>
                <a:cs typeface="Arial"/>
              </a:rPr>
              <a:t>RADIO </a:t>
            </a:r>
            <a:r>
              <a:rPr sz="1500" dirty="0">
                <a:latin typeface="Arial"/>
                <a:cs typeface="Arial"/>
              </a:rPr>
              <a:t>INCORPORATED  </a:t>
            </a:r>
            <a:r>
              <a:rPr sz="1500" spc="5" dirty="0">
                <a:latin typeface="Arial"/>
                <a:cs typeface="Arial"/>
              </a:rPr>
              <a:t>(ARINC).</a:t>
            </a:r>
            <a:endParaRPr sz="1500">
              <a:latin typeface="Arial"/>
              <a:cs typeface="Arial"/>
            </a:endParaRPr>
          </a:p>
          <a:p>
            <a:pPr marL="50165" marR="12700" indent="-38100">
              <a:lnSpc>
                <a:spcPts val="1780"/>
              </a:lnSpc>
              <a:spcBef>
                <a:spcPts val="420"/>
              </a:spcBef>
            </a:pPr>
            <a:r>
              <a:rPr sz="1500" spc="-5" dirty="0">
                <a:latin typeface="Arial"/>
                <a:cs typeface="Arial"/>
              </a:rPr>
              <a:t> Aeronautical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Radio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Incorporated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(ARINC),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una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corporación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trabaja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conjunto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las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líneas  </a:t>
            </a:r>
            <a:r>
              <a:rPr sz="1500" spc="25" dirty="0">
                <a:latin typeface="Arial"/>
                <a:cs typeface="Arial"/>
              </a:rPr>
              <a:t>aéreas,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compañías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transporte,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fabricantes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 </a:t>
            </a:r>
            <a:r>
              <a:rPr sz="1500" spc="15" dirty="0">
                <a:latin typeface="Arial"/>
                <a:cs typeface="Arial"/>
              </a:rPr>
              <a:t>aeronaves.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actividades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principales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</a:t>
            </a:r>
            <a:endParaRPr sz="1500">
              <a:latin typeface="Arial"/>
              <a:cs typeface="Arial"/>
            </a:endParaRPr>
          </a:p>
          <a:p>
            <a:pPr marL="51435" marR="18415" indent="-38735">
              <a:lnSpc>
                <a:spcPts val="1800"/>
              </a:lnSpc>
              <a:spcBef>
                <a:spcPts val="15"/>
              </a:spcBef>
            </a:pPr>
            <a:r>
              <a:rPr sz="1500" spc="-15" dirty="0">
                <a:latin typeface="Arial"/>
                <a:cs typeface="Arial"/>
              </a:rPr>
              <a:t> ARINC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dar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especificaciones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próposito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indicar</a:t>
            </a:r>
            <a:r>
              <a:rPr sz="1500" spc="4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fabricantes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requisitos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nue-  vos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equipos,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canalizar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diseño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equipos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nuevos,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modo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tienda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hacia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máximo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es-</a:t>
            </a:r>
            <a:endParaRPr sz="1500">
              <a:latin typeface="Arial"/>
              <a:cs typeface="Arial"/>
            </a:endParaRPr>
          </a:p>
          <a:p>
            <a:pPr marL="50165">
              <a:lnSpc>
                <a:spcPts val="1750"/>
              </a:lnSpc>
            </a:pPr>
            <a:r>
              <a:rPr sz="1500" dirty="0">
                <a:latin typeface="Arial"/>
                <a:cs typeface="Arial"/>
              </a:rPr>
              <a:t>tandarización.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78671" y="11648249"/>
            <a:ext cx="2667000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0" dirty="0">
                <a:latin typeface="Arial"/>
                <a:cs typeface="Arial"/>
              </a:rPr>
              <a:t>F</a:t>
            </a:r>
            <a:r>
              <a:rPr sz="1100" spc="-100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1 </a:t>
            </a:r>
            <a:r>
              <a:rPr sz="1500" spc="-114" dirty="0">
                <a:latin typeface="Arial"/>
                <a:cs typeface="Arial"/>
              </a:rPr>
              <a:t>MARK </a:t>
            </a:r>
            <a:r>
              <a:rPr sz="1100" spc="-114" dirty="0">
                <a:latin typeface="Arial"/>
                <a:cs typeface="Arial"/>
              </a:rPr>
              <a:t>33 </a:t>
            </a:r>
            <a:r>
              <a:rPr sz="1500" spc="-130" dirty="0">
                <a:latin typeface="Arial"/>
                <a:cs typeface="Arial"/>
              </a:rPr>
              <a:t>DITS </a:t>
            </a:r>
            <a:r>
              <a:rPr sz="1100" spc="-55" dirty="0">
                <a:latin typeface="Arial"/>
                <a:cs typeface="Arial"/>
              </a:rPr>
              <a:t>- </a:t>
            </a:r>
            <a:r>
              <a:rPr sz="1500" spc="-140" dirty="0">
                <a:latin typeface="Arial"/>
                <a:cs typeface="Arial"/>
              </a:rPr>
              <a:t>ARINC</a:t>
            </a:r>
            <a:r>
              <a:rPr sz="1500" spc="-260" dirty="0">
                <a:latin typeface="Arial"/>
                <a:cs typeface="Arial"/>
              </a:rPr>
              <a:t> </a:t>
            </a:r>
            <a:r>
              <a:rPr sz="1100" spc="-95" dirty="0">
                <a:latin typeface="Arial"/>
                <a:cs typeface="Arial"/>
              </a:rPr>
              <a:t>429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67075" y="12352595"/>
            <a:ext cx="63627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4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1335" y="1638223"/>
            <a:ext cx="8484235" cy="774954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30"/>
              </a:spcBef>
            </a:pPr>
            <a:r>
              <a:rPr sz="2050" spc="-80" dirty="0">
                <a:solidFill>
                  <a:srgbClr val="0700FF"/>
                </a:solidFill>
                <a:latin typeface="Arial"/>
                <a:cs typeface="Arial"/>
              </a:rPr>
              <a:t>Características </a:t>
            </a:r>
            <a:r>
              <a:rPr sz="2050" spc="-120" dirty="0">
                <a:solidFill>
                  <a:srgbClr val="0700FF"/>
                </a:solidFill>
                <a:latin typeface="Arial"/>
                <a:cs typeface="Arial"/>
              </a:rPr>
              <a:t>de </a:t>
            </a:r>
            <a:r>
              <a:rPr sz="2050" spc="-65" dirty="0">
                <a:solidFill>
                  <a:srgbClr val="0700FF"/>
                </a:solidFill>
                <a:latin typeface="Arial"/>
                <a:cs typeface="Arial"/>
              </a:rPr>
              <a:t>las </a:t>
            </a:r>
            <a:r>
              <a:rPr sz="2050" spc="-60" dirty="0">
                <a:solidFill>
                  <a:srgbClr val="0700FF"/>
                </a:solidFill>
                <a:latin typeface="Arial"/>
                <a:cs typeface="Arial"/>
              </a:rPr>
              <a:t>transmisiones </a:t>
            </a:r>
            <a:r>
              <a:rPr sz="2050" spc="-120" dirty="0">
                <a:solidFill>
                  <a:srgbClr val="0700FF"/>
                </a:solidFill>
                <a:latin typeface="Arial"/>
                <a:cs typeface="Arial"/>
              </a:rPr>
              <a:t>de</a:t>
            </a:r>
            <a:r>
              <a:rPr sz="2050" spc="-434" dirty="0">
                <a:solidFill>
                  <a:srgbClr val="0700FF"/>
                </a:solidFill>
                <a:latin typeface="Arial"/>
                <a:cs typeface="Arial"/>
              </a:rPr>
              <a:t> </a:t>
            </a:r>
            <a:r>
              <a:rPr sz="2050" spc="-70" dirty="0">
                <a:solidFill>
                  <a:srgbClr val="0700FF"/>
                </a:solidFill>
                <a:latin typeface="Arial"/>
                <a:cs typeface="Arial"/>
              </a:rPr>
              <a:t>datos</a:t>
            </a:r>
            <a:endParaRPr sz="2050">
              <a:latin typeface="Arial"/>
              <a:cs typeface="Arial"/>
            </a:endParaRPr>
          </a:p>
          <a:p>
            <a:pPr marL="13335" marR="17145" indent="635" algn="just">
              <a:lnSpc>
                <a:spcPct val="100099"/>
              </a:lnSpc>
              <a:spcBef>
                <a:spcPts val="365"/>
              </a:spcBef>
            </a:pPr>
            <a:r>
              <a:rPr sz="1500" spc="5" dirty="0">
                <a:latin typeface="Arial"/>
                <a:cs typeface="Arial"/>
              </a:rPr>
              <a:t>Los cambios graduales desde </a:t>
            </a:r>
            <a:r>
              <a:rPr sz="1500" dirty="0">
                <a:latin typeface="Arial"/>
                <a:cs typeface="Arial"/>
              </a:rPr>
              <a:t>las </a:t>
            </a:r>
            <a:r>
              <a:rPr sz="1500" spc="5" dirty="0">
                <a:latin typeface="Arial"/>
                <a:cs typeface="Arial"/>
              </a:rPr>
              <a:t>primeros métodos transmisiones de </a:t>
            </a:r>
            <a:r>
              <a:rPr sz="1500" dirty="0">
                <a:latin typeface="Arial"/>
                <a:cs typeface="Arial"/>
              </a:rPr>
              <a:t>información </a:t>
            </a:r>
            <a:r>
              <a:rPr sz="1500" spc="5" dirty="0">
                <a:latin typeface="Arial"/>
                <a:cs typeface="Arial"/>
              </a:rPr>
              <a:t>análoga a </a:t>
            </a:r>
            <a:r>
              <a:rPr sz="1500" dirty="0">
                <a:latin typeface="Arial"/>
                <a:cs typeface="Arial"/>
              </a:rPr>
              <a:t>trans-  </a:t>
            </a:r>
            <a:r>
              <a:rPr sz="1500" spc="5" dirty="0">
                <a:latin typeface="Arial"/>
                <a:cs typeface="Arial"/>
              </a:rPr>
              <a:t>misiones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digitales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fueron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causados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principalmente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por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dos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factores: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(1)</a:t>
            </a:r>
            <a:r>
              <a:rPr sz="1500" spc="10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incremento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del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uso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pro-  cesamiento </a:t>
            </a:r>
            <a:r>
              <a:rPr sz="1500" spc="5" dirty="0">
                <a:latin typeface="Arial"/>
                <a:cs typeface="Arial"/>
              </a:rPr>
              <a:t>digital </a:t>
            </a:r>
            <a:r>
              <a:rPr sz="1500" spc="25" dirty="0">
                <a:latin typeface="Arial"/>
                <a:cs typeface="Arial"/>
              </a:rPr>
              <a:t>dentro </a:t>
            </a:r>
            <a:r>
              <a:rPr sz="1500" spc="-20" dirty="0">
                <a:latin typeface="Arial"/>
                <a:cs typeface="Arial"/>
              </a:rPr>
              <a:t>de </a:t>
            </a:r>
            <a:r>
              <a:rPr sz="1500" spc="20" dirty="0">
                <a:latin typeface="Arial"/>
                <a:cs typeface="Arial"/>
              </a:rPr>
              <a:t>los </a:t>
            </a:r>
            <a:r>
              <a:rPr sz="1500" spc="5" dirty="0">
                <a:latin typeface="Arial"/>
                <a:cs typeface="Arial"/>
              </a:rPr>
              <a:t>componentes </a:t>
            </a:r>
            <a:r>
              <a:rPr sz="1500" spc="25" dirty="0">
                <a:latin typeface="Arial"/>
                <a:cs typeface="Arial"/>
              </a:rPr>
              <a:t>de </a:t>
            </a:r>
            <a:r>
              <a:rPr sz="1500" spc="10" dirty="0">
                <a:latin typeface="Arial"/>
                <a:cs typeface="Arial"/>
              </a:rPr>
              <a:t>aviónica (LRUs), </a:t>
            </a:r>
            <a:r>
              <a:rPr sz="1500" spc="25" dirty="0">
                <a:latin typeface="Arial"/>
                <a:cs typeface="Arial"/>
              </a:rPr>
              <a:t>y </a:t>
            </a:r>
            <a:r>
              <a:rPr sz="1500" spc="20" dirty="0">
                <a:latin typeface="Arial"/>
                <a:cs typeface="Arial"/>
              </a:rPr>
              <a:t>(2) la </a:t>
            </a:r>
            <a:r>
              <a:rPr sz="1500" spc="15" dirty="0">
                <a:latin typeface="Arial"/>
                <a:cs typeface="Arial"/>
              </a:rPr>
              <a:t>necesidad </a:t>
            </a:r>
            <a:r>
              <a:rPr sz="1500" spc="25" dirty="0">
                <a:latin typeface="Arial"/>
                <a:cs typeface="Arial"/>
              </a:rPr>
              <a:t>de </a:t>
            </a:r>
            <a:r>
              <a:rPr sz="1500" spc="10" dirty="0">
                <a:latin typeface="Arial"/>
                <a:cs typeface="Arial"/>
              </a:rPr>
              <a:t>reducir </a:t>
            </a:r>
            <a:r>
              <a:rPr sz="1500" spc="-30" dirty="0">
                <a:latin typeface="Arial"/>
                <a:cs typeface="Arial"/>
              </a:rPr>
              <a:t>la  </a:t>
            </a:r>
            <a:r>
              <a:rPr sz="1500" spc="25" dirty="0">
                <a:latin typeface="Arial"/>
                <a:cs typeface="Arial"/>
              </a:rPr>
              <a:t>cantidad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cables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dentro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avión.</a:t>
            </a:r>
            <a:endParaRPr sz="1500">
              <a:latin typeface="Arial"/>
              <a:cs typeface="Arial"/>
            </a:endParaRPr>
          </a:p>
          <a:p>
            <a:pPr marL="12700" marR="11430" indent="635" algn="just">
              <a:lnSpc>
                <a:spcPct val="99900"/>
              </a:lnSpc>
              <a:spcBef>
                <a:spcPts val="345"/>
              </a:spcBef>
            </a:pPr>
            <a:r>
              <a:rPr sz="1500" spc="10" dirty="0">
                <a:latin typeface="Arial"/>
                <a:cs typeface="Arial"/>
              </a:rPr>
              <a:t>Con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desarrollo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técnica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digital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advenimiento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los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microcomputadores,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máscomponentes 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aviónica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estan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usando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técnica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digital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implementar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nuevas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funciones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o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funciones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antes  </a:t>
            </a:r>
            <a:r>
              <a:rPr sz="1500" spc="15" dirty="0">
                <a:latin typeface="Arial"/>
                <a:cs typeface="Arial"/>
              </a:rPr>
              <a:t>efectuadas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por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circuitos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análogos.</a:t>
            </a:r>
            <a:r>
              <a:rPr sz="1500" spc="-20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las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transmisiones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análogicas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necesario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efectuar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las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conver-  </a:t>
            </a:r>
            <a:r>
              <a:rPr sz="1500" spc="25" dirty="0">
                <a:latin typeface="Arial"/>
                <a:cs typeface="Arial"/>
              </a:rPr>
              <a:t>siones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análogo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 </a:t>
            </a:r>
            <a:r>
              <a:rPr sz="1500" spc="5" dirty="0">
                <a:latin typeface="Arial"/>
                <a:cs typeface="Arial"/>
              </a:rPr>
              <a:t>digital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(A/D)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digital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3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análogo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(D/A)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entradas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salidas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(I/O)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compo-  </a:t>
            </a:r>
            <a:r>
              <a:rPr sz="1500" spc="5" dirty="0">
                <a:latin typeface="Arial"/>
                <a:cs typeface="Arial"/>
              </a:rPr>
              <a:t>nentes,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imponiendo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alto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costo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castigando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confiabilidad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LRUs.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otro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problema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con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las  </a:t>
            </a:r>
            <a:r>
              <a:rPr sz="1500" spc="20" dirty="0">
                <a:latin typeface="Arial"/>
                <a:cs typeface="Arial"/>
              </a:rPr>
              <a:t>transmisionesanálogas,</a:t>
            </a:r>
            <a:r>
              <a:rPr sz="1500" spc="-2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querequiere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cable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separado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para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cada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parámetro,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comparación  </a:t>
            </a:r>
            <a:r>
              <a:rPr sz="1500" spc="5" dirty="0">
                <a:latin typeface="Arial"/>
                <a:cs typeface="Arial"/>
              </a:rPr>
              <a:t>con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un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comunicación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digital,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capaz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manejar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muchos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parámetros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diferenciados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por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su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eti-  </a:t>
            </a:r>
            <a:r>
              <a:rPr sz="1500" spc="5" dirty="0">
                <a:latin typeface="Arial"/>
                <a:cs typeface="Arial"/>
              </a:rPr>
              <a:t>queta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(LABEL).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715"/>
              </a:spcBef>
            </a:pPr>
            <a:r>
              <a:rPr sz="2050" spc="-65" dirty="0">
                <a:solidFill>
                  <a:srgbClr val="0700FF"/>
                </a:solidFill>
                <a:latin typeface="Arial"/>
                <a:cs typeface="Arial"/>
              </a:rPr>
              <a:t>Filosofía </a:t>
            </a:r>
            <a:r>
              <a:rPr sz="2050" spc="-80" dirty="0">
                <a:solidFill>
                  <a:srgbClr val="0700FF"/>
                </a:solidFill>
                <a:latin typeface="Arial"/>
                <a:cs typeface="Arial"/>
              </a:rPr>
              <a:t>básica </a:t>
            </a:r>
            <a:r>
              <a:rPr sz="2050" spc="-70" dirty="0">
                <a:solidFill>
                  <a:srgbClr val="0700FF"/>
                </a:solidFill>
                <a:latin typeface="Arial"/>
                <a:cs typeface="Arial"/>
              </a:rPr>
              <a:t>del </a:t>
            </a:r>
            <a:r>
              <a:rPr sz="2050" spc="-170" dirty="0">
                <a:solidFill>
                  <a:srgbClr val="0700FF"/>
                </a:solidFill>
                <a:latin typeface="Arial"/>
                <a:cs typeface="Arial"/>
              </a:rPr>
              <a:t>MARK 33</a:t>
            </a:r>
            <a:r>
              <a:rPr sz="2050" spc="-320" dirty="0">
                <a:solidFill>
                  <a:srgbClr val="0700FF"/>
                </a:solidFill>
                <a:latin typeface="Arial"/>
                <a:cs typeface="Arial"/>
              </a:rPr>
              <a:t> </a:t>
            </a:r>
            <a:r>
              <a:rPr sz="2050" spc="-170" dirty="0">
                <a:solidFill>
                  <a:srgbClr val="0700FF"/>
                </a:solidFill>
                <a:latin typeface="Arial"/>
                <a:cs typeface="Arial"/>
              </a:rPr>
              <a:t>DITS</a:t>
            </a:r>
            <a:endParaRPr sz="2050">
              <a:latin typeface="Arial"/>
              <a:cs typeface="Arial"/>
            </a:endParaRPr>
          </a:p>
          <a:p>
            <a:pPr marL="13335" marR="5080" algn="just">
              <a:lnSpc>
                <a:spcPct val="100000"/>
              </a:lnSpc>
              <a:spcBef>
                <a:spcPts val="350"/>
              </a:spcBef>
            </a:pPr>
            <a:r>
              <a:rPr sz="1500" spc="25" dirty="0">
                <a:latin typeface="Arial"/>
                <a:cs typeface="Arial"/>
              </a:rPr>
              <a:t>La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especificación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ARINC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429,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llamada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“</a:t>
            </a:r>
            <a:r>
              <a:rPr sz="1500" spc="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MARK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33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Digital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Information</a:t>
            </a:r>
            <a:r>
              <a:rPr sz="1500" spc="-25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Transfer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System“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(DITS),</a:t>
            </a:r>
            <a:r>
              <a:rPr sz="1500" spc="-26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define 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estándar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transferencia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información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digital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entre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componentes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sistemas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  </a:t>
            </a:r>
            <a:r>
              <a:rPr sz="1500" spc="10" dirty="0">
                <a:latin typeface="Arial"/>
                <a:cs typeface="Arial"/>
              </a:rPr>
              <a:t>aviónica.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Esta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especificación,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nos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método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transmisión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información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desde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puerta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  </a:t>
            </a:r>
            <a:r>
              <a:rPr sz="1500" spc="10" dirty="0">
                <a:latin typeface="Arial"/>
                <a:cs typeface="Arial"/>
              </a:rPr>
              <a:t>salida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designado,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través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un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cables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trenzados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blindados,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enviar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información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requeri-  </a:t>
            </a:r>
            <a:r>
              <a:rPr sz="1500" spc="25" dirty="0">
                <a:latin typeface="Arial"/>
                <a:cs typeface="Arial"/>
              </a:rPr>
              <a:t>da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hacia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otros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sistemas.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flujo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información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ambas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direcciones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permitido,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decir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la  </a:t>
            </a:r>
            <a:r>
              <a:rPr sz="1500" spc="5" dirty="0">
                <a:latin typeface="Arial"/>
                <a:cs typeface="Arial"/>
              </a:rPr>
              <a:t>comunicación es </a:t>
            </a:r>
            <a:r>
              <a:rPr sz="1500" dirty="0">
                <a:latin typeface="Arial"/>
                <a:cs typeface="Arial"/>
              </a:rPr>
              <a:t>unidireccional </a:t>
            </a:r>
            <a:r>
              <a:rPr sz="1500" spc="5" dirty="0">
                <a:latin typeface="Arial"/>
                <a:cs typeface="Arial"/>
              </a:rPr>
              <a:t>en </a:t>
            </a:r>
            <a:r>
              <a:rPr sz="1500" dirty="0">
                <a:latin typeface="Arial"/>
                <a:cs typeface="Arial"/>
              </a:rPr>
              <a:t>este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estándar.</a:t>
            </a:r>
            <a:endParaRPr sz="1500">
              <a:latin typeface="Arial"/>
              <a:cs typeface="Arial"/>
            </a:endParaRPr>
          </a:p>
          <a:p>
            <a:pPr marL="12700" marR="26034" indent="1270" algn="just">
              <a:lnSpc>
                <a:spcPts val="1780"/>
              </a:lnSpc>
              <a:spcBef>
                <a:spcPts val="455"/>
              </a:spcBef>
            </a:pPr>
            <a:r>
              <a:rPr sz="1500" spc="25" dirty="0">
                <a:latin typeface="Arial"/>
                <a:cs typeface="Arial"/>
              </a:rPr>
              <a:t>Con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respecto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buses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datos,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general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podemos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decir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estos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son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dedicados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toda  </a:t>
            </a:r>
            <a:r>
              <a:rPr sz="1500" dirty="0">
                <a:latin typeface="Arial"/>
                <a:cs typeface="Arial"/>
              </a:rPr>
              <a:t>la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información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transmitida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una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dirección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hacia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un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receptor.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35" dirty="0">
                <a:latin typeface="Arial"/>
                <a:cs typeface="Arial"/>
              </a:rPr>
              <a:t>En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ejemplo,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información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trans-  </a:t>
            </a:r>
            <a:r>
              <a:rPr sz="1500" spc="20" dirty="0">
                <a:latin typeface="Arial"/>
                <a:cs typeface="Arial"/>
              </a:rPr>
              <a:t>mitida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desde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puerta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“C”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módulo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“Z”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recibida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puerta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“D”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módulo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“X”.</a:t>
            </a:r>
            <a:endParaRPr sz="1500">
              <a:latin typeface="Arial"/>
              <a:cs typeface="Arial"/>
            </a:endParaRPr>
          </a:p>
          <a:p>
            <a:pPr marL="13970" marR="21590" algn="just">
              <a:lnSpc>
                <a:spcPct val="100000"/>
              </a:lnSpc>
              <a:spcBef>
                <a:spcPts val="320"/>
              </a:spcBef>
            </a:pP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paridad,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transmitido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parte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cada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datos,</a:t>
            </a:r>
            <a:r>
              <a:rPr sz="1500" spc="1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permitir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simple  </a:t>
            </a:r>
            <a:r>
              <a:rPr sz="1500" spc="25" dirty="0">
                <a:latin typeface="Arial"/>
                <a:cs typeface="Arial"/>
              </a:rPr>
              <a:t>chequeo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error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efectuado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receptor.</a:t>
            </a:r>
            <a:endParaRPr sz="1500">
              <a:latin typeface="Arial"/>
              <a:cs typeface="Arial"/>
            </a:endParaRPr>
          </a:p>
          <a:p>
            <a:pPr marL="13335" marR="13970" algn="just">
              <a:lnSpc>
                <a:spcPct val="100699"/>
              </a:lnSpc>
              <a:spcBef>
                <a:spcPts val="330"/>
              </a:spcBef>
            </a:pP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alta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integridad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los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cables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trenzados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blindados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utilizados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como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medio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transmisión,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asegura  </a:t>
            </a:r>
            <a:r>
              <a:rPr sz="1500" spc="25" dirty="0">
                <a:latin typeface="Arial"/>
                <a:cs typeface="Arial"/>
              </a:rPr>
              <a:t>que </a:t>
            </a:r>
            <a:r>
              <a:rPr sz="1500" spc="20" dirty="0">
                <a:latin typeface="Arial"/>
                <a:cs typeface="Arial"/>
              </a:rPr>
              <a:t>las </a:t>
            </a:r>
            <a:r>
              <a:rPr sz="1500" spc="10" dirty="0">
                <a:latin typeface="Arial"/>
                <a:cs typeface="Arial"/>
              </a:rPr>
              <a:t>pérdidads </a:t>
            </a:r>
            <a:r>
              <a:rPr sz="1500" spc="25" dirty="0">
                <a:latin typeface="Arial"/>
                <a:cs typeface="Arial"/>
              </a:rPr>
              <a:t>sean</a:t>
            </a:r>
            <a:r>
              <a:rPr sz="1500" spc="-2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mínimas.</a:t>
            </a:r>
            <a:endParaRPr sz="1500">
              <a:latin typeface="Arial"/>
              <a:cs typeface="Arial"/>
            </a:endParaRPr>
          </a:p>
          <a:p>
            <a:pPr marL="12700" marR="20320" indent="635" algn="just">
              <a:lnSpc>
                <a:spcPct val="99800"/>
              </a:lnSpc>
              <a:spcBef>
                <a:spcPts val="345"/>
              </a:spcBef>
            </a:pPr>
            <a:r>
              <a:rPr sz="1500" spc="60" dirty="0">
                <a:latin typeface="Arial"/>
                <a:cs typeface="Arial"/>
              </a:rPr>
              <a:t>En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el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ejemplo,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la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interface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DITS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es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representada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por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modulos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X,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Z.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información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es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transmitida 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dirección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través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</a:t>
            </a:r>
            <a:r>
              <a:rPr sz="1500" spc="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cables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blindados.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modulo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“X”</a:t>
            </a:r>
            <a:r>
              <a:rPr sz="1500" spc="4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entrega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información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la  </a:t>
            </a:r>
            <a:r>
              <a:rPr sz="1500" spc="25" dirty="0">
                <a:latin typeface="Arial"/>
                <a:cs typeface="Arial"/>
              </a:rPr>
              <a:t>puerta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“A”</a:t>
            </a:r>
            <a:r>
              <a:rPr sz="1500" spc="3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hacia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puertas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recepción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“A”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modulos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“Y”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“Z”.</a:t>
            </a:r>
            <a:r>
              <a:rPr sz="1500" spc="12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Estos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decodificaran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sólo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la  </a:t>
            </a:r>
            <a:r>
              <a:rPr sz="1500" dirty="0">
                <a:latin typeface="Arial"/>
                <a:cs typeface="Arial"/>
              </a:rPr>
              <a:t>información </a:t>
            </a:r>
            <a:r>
              <a:rPr sz="1500" spc="5" dirty="0">
                <a:latin typeface="Arial"/>
                <a:cs typeface="Arial"/>
              </a:rPr>
              <a:t>requerida por sus modulos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individuales.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4818" y="1877962"/>
            <a:ext cx="5343270" cy="4139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7399" y="12352595"/>
            <a:ext cx="63817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5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2085" y="6085306"/>
            <a:ext cx="8472170" cy="3030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5730" algn="ctr">
              <a:lnSpc>
                <a:spcPct val="100000"/>
              </a:lnSpc>
              <a:spcBef>
                <a:spcPts val="110"/>
              </a:spcBef>
            </a:pPr>
            <a:r>
              <a:rPr sz="1500" spc="-100" dirty="0">
                <a:latin typeface="Arial"/>
                <a:cs typeface="Arial"/>
              </a:rPr>
              <a:t>F</a:t>
            </a:r>
            <a:r>
              <a:rPr sz="1100" spc="-100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2 </a:t>
            </a:r>
            <a:r>
              <a:rPr sz="1500" spc="-130" dirty="0">
                <a:latin typeface="Arial"/>
                <a:cs typeface="Arial"/>
              </a:rPr>
              <a:t>DITS </a:t>
            </a:r>
            <a:r>
              <a:rPr sz="1100" spc="-55" dirty="0">
                <a:latin typeface="Arial"/>
                <a:cs typeface="Arial"/>
              </a:rPr>
              <a:t>- </a:t>
            </a:r>
            <a:r>
              <a:rPr sz="1500" spc="-145" dirty="0">
                <a:latin typeface="Arial"/>
                <a:cs typeface="Arial"/>
              </a:rPr>
              <a:t>CARACTERISTICAS </a:t>
            </a:r>
            <a:r>
              <a:rPr sz="1500" spc="-175" dirty="0">
                <a:latin typeface="Arial"/>
                <a:cs typeface="Arial"/>
              </a:rPr>
              <a:t>DE </a:t>
            </a:r>
            <a:r>
              <a:rPr sz="1500" spc="-155" dirty="0">
                <a:latin typeface="Arial"/>
                <a:cs typeface="Arial"/>
              </a:rPr>
              <a:t>TRANSMISION </a:t>
            </a:r>
            <a:r>
              <a:rPr sz="1500" spc="-175" dirty="0">
                <a:latin typeface="Arial"/>
                <a:cs typeface="Arial"/>
              </a:rPr>
              <a:t>DE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130" dirty="0"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</a:pPr>
            <a:r>
              <a:rPr sz="1500" spc="20" dirty="0">
                <a:latin typeface="Arial"/>
                <a:cs typeface="Arial"/>
              </a:rPr>
              <a:t>Dirección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Flujo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Información</a:t>
            </a:r>
            <a:endParaRPr sz="1500">
              <a:latin typeface="Arial"/>
              <a:cs typeface="Arial"/>
            </a:endParaRPr>
          </a:p>
          <a:p>
            <a:pPr marL="12700" marR="10795" indent="635" algn="just">
              <a:lnSpc>
                <a:spcPct val="100000"/>
              </a:lnSpc>
              <a:spcBef>
                <a:spcPts val="310"/>
              </a:spcBef>
            </a:pP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información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salida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un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elemento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aviónica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es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siempre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transmitida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desde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una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puerta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desig-  </a:t>
            </a:r>
            <a:r>
              <a:rPr sz="1500" spc="25" dirty="0">
                <a:latin typeface="Arial"/>
                <a:cs typeface="Arial"/>
              </a:rPr>
              <a:t>nada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puerta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recepción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otro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sistema.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ningun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caso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informacion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fluye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hacia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el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interior 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una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puerta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transmisión.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45" dirty="0">
                <a:latin typeface="Arial"/>
                <a:cs typeface="Arial"/>
              </a:rPr>
              <a:t>Un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bus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información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separado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(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par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cables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trenzados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blinda-  </a:t>
            </a:r>
            <a:r>
              <a:rPr sz="1500" spc="25" dirty="0">
                <a:latin typeface="Arial"/>
                <a:cs typeface="Arial"/>
              </a:rPr>
              <a:t>dos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)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cada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dirección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son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usados,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cuando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información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requerida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fluir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ambas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senti-  dos,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entre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dos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componentes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aviónica.</a:t>
            </a:r>
            <a:endParaRPr sz="15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715"/>
              </a:spcBef>
            </a:pPr>
            <a:r>
              <a:rPr sz="2050" spc="-90" dirty="0">
                <a:solidFill>
                  <a:srgbClr val="0700FF"/>
                </a:solidFill>
                <a:latin typeface="Arial"/>
                <a:cs typeface="Arial"/>
              </a:rPr>
              <a:t>El </a:t>
            </a:r>
            <a:r>
              <a:rPr sz="2050" spc="-65" dirty="0">
                <a:solidFill>
                  <a:srgbClr val="0700FF"/>
                </a:solidFill>
                <a:latin typeface="Arial"/>
                <a:cs typeface="Arial"/>
              </a:rPr>
              <a:t>bus </a:t>
            </a:r>
            <a:r>
              <a:rPr sz="2050" spc="-170" dirty="0">
                <a:solidFill>
                  <a:srgbClr val="0700FF"/>
                </a:solidFill>
                <a:latin typeface="Arial"/>
                <a:cs typeface="Arial"/>
              </a:rPr>
              <a:t>ARINC</a:t>
            </a:r>
            <a:r>
              <a:rPr sz="2050" spc="-180" dirty="0">
                <a:solidFill>
                  <a:srgbClr val="0700FF"/>
                </a:solidFill>
                <a:latin typeface="Arial"/>
                <a:cs typeface="Arial"/>
              </a:rPr>
              <a:t> </a:t>
            </a:r>
            <a:r>
              <a:rPr sz="2050" spc="-165" dirty="0">
                <a:solidFill>
                  <a:srgbClr val="0700FF"/>
                </a:solidFill>
                <a:latin typeface="Arial"/>
                <a:cs typeface="Arial"/>
              </a:rPr>
              <a:t>429</a:t>
            </a:r>
            <a:endParaRPr sz="2050">
              <a:latin typeface="Arial"/>
              <a:cs typeface="Arial"/>
            </a:endParaRPr>
          </a:p>
          <a:p>
            <a:pPr marL="13335" marR="5080" algn="just">
              <a:lnSpc>
                <a:spcPct val="100200"/>
              </a:lnSpc>
              <a:spcBef>
                <a:spcPts val="345"/>
              </a:spcBef>
            </a:pP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cables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trenzados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blindados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cable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color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rojo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denominado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cable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color  azul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denominado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B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)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son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utilizados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como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bus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para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transmisión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datos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ARINC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429</a:t>
            </a:r>
            <a:r>
              <a:rPr sz="1500" spc="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entre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puerta  salida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transmisor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puerta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entrada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receptor.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3779" y="2205292"/>
            <a:ext cx="7676997" cy="4910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44347" y="7791450"/>
            <a:ext cx="412115" cy="179705"/>
            <a:chOff x="1244347" y="7791450"/>
            <a:chExt cx="412115" cy="179705"/>
          </a:xfrm>
        </p:grpSpPr>
        <p:sp>
          <p:nvSpPr>
            <p:cNvPr id="7" name="object 7"/>
            <p:cNvSpPr/>
            <p:nvPr/>
          </p:nvSpPr>
          <p:spPr>
            <a:xfrm>
              <a:off x="1244347" y="7791450"/>
              <a:ext cx="221753" cy="1795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7812" y="7854798"/>
              <a:ext cx="158407" cy="1056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719554" y="7854798"/>
            <a:ext cx="380161" cy="1056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68639" y="7844282"/>
            <a:ext cx="264020" cy="1161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6006" y="7854798"/>
            <a:ext cx="158407" cy="1056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2497" y="7886496"/>
            <a:ext cx="52781" cy="316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67075" y="12352595"/>
            <a:ext cx="63627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6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60396" y="8007210"/>
            <a:ext cx="296862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3 </a:t>
            </a:r>
            <a:r>
              <a:rPr sz="1500" spc="-140" dirty="0">
                <a:latin typeface="Arial"/>
                <a:cs typeface="Arial"/>
              </a:rPr>
              <a:t>ARINC </a:t>
            </a:r>
            <a:r>
              <a:rPr sz="1100" spc="-95" dirty="0">
                <a:latin typeface="Arial"/>
                <a:cs typeface="Arial"/>
              </a:rPr>
              <a:t>429 </a:t>
            </a:r>
            <a:r>
              <a:rPr sz="1500" spc="-160" dirty="0">
                <a:latin typeface="Arial"/>
                <a:cs typeface="Arial"/>
              </a:rPr>
              <a:t>EN </a:t>
            </a:r>
            <a:r>
              <a:rPr sz="1500" spc="-175" dirty="0">
                <a:latin typeface="Arial"/>
                <a:cs typeface="Arial"/>
              </a:rPr>
              <a:t>A</a:t>
            </a:r>
            <a:r>
              <a:rPr sz="1100" spc="-175" dirty="0">
                <a:latin typeface="Arial"/>
                <a:cs typeface="Arial"/>
              </a:rPr>
              <a:t> / </a:t>
            </a:r>
            <a:r>
              <a:rPr sz="1500" spc="-175" dirty="0">
                <a:latin typeface="Arial"/>
                <a:cs typeface="Arial"/>
              </a:rPr>
              <a:t>C </a:t>
            </a:r>
            <a:r>
              <a:rPr sz="1500" spc="-135" dirty="0">
                <a:latin typeface="Arial"/>
                <a:cs typeface="Arial"/>
              </a:rPr>
              <a:t>BOEING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100" spc="-95" dirty="0">
                <a:latin typeface="Arial"/>
                <a:cs typeface="Arial"/>
              </a:rPr>
              <a:t>767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1881" y="8472897"/>
            <a:ext cx="8469630" cy="2350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970" indent="635" algn="just">
              <a:lnSpc>
                <a:spcPct val="99800"/>
              </a:lnSpc>
              <a:spcBef>
                <a:spcPts val="100"/>
              </a:spcBef>
            </a:pPr>
            <a:r>
              <a:rPr sz="1500" spc="15" dirty="0">
                <a:latin typeface="Arial"/>
                <a:cs typeface="Arial"/>
              </a:rPr>
              <a:t>Para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una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adecuada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decodificación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receptores,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niveles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voltaje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pulsos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son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medidos  </a:t>
            </a:r>
            <a:r>
              <a:rPr sz="1500" spc="55" dirty="0">
                <a:latin typeface="Arial"/>
                <a:cs typeface="Arial"/>
              </a:rPr>
              <a:t>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la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salida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los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transmisores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las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entradas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los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receptores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estos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deben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estar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dentro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los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um-  </a:t>
            </a:r>
            <a:r>
              <a:rPr sz="1500" dirty="0">
                <a:latin typeface="Arial"/>
                <a:cs typeface="Arial"/>
              </a:rPr>
              <a:t>brales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especificados,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contrario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receptores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rechazarán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información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cualquier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dato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que  </a:t>
            </a:r>
            <a:r>
              <a:rPr sz="1500" spc="20" dirty="0">
                <a:latin typeface="Arial"/>
                <a:cs typeface="Arial"/>
              </a:rPr>
              <a:t>este </a:t>
            </a:r>
            <a:r>
              <a:rPr sz="1500" spc="25" dirty="0">
                <a:latin typeface="Arial"/>
                <a:cs typeface="Arial"/>
              </a:rPr>
              <a:t>en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2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bus.</a:t>
            </a: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99800"/>
              </a:lnSpc>
              <a:spcBef>
                <a:spcPts val="350"/>
              </a:spcBef>
            </a:pPr>
            <a:r>
              <a:rPr sz="1500" spc="25" dirty="0">
                <a:latin typeface="Arial"/>
                <a:cs typeface="Arial"/>
              </a:rPr>
              <a:t>Con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objeto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adecuar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distorsión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ruido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pulso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bus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ARINC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429,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causado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cruce 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lineas,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largo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los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cables,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etc...,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que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receptores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están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diseñados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para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tolerar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hasta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2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volts  </a:t>
            </a:r>
            <a:r>
              <a:rPr sz="1500" spc="5" dirty="0">
                <a:latin typeface="Arial"/>
                <a:cs typeface="Arial"/>
              </a:rPr>
              <a:t>dc,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sobreel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máximo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nivel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devoltaje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45" dirty="0">
                <a:latin typeface="Arial"/>
                <a:cs typeface="Arial"/>
              </a:rPr>
              <a:t>desalida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del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pulso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transmisión.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Por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lo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tanto,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rango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voltaje 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pulso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puerta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entrada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receptor,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puede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extenderse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+/-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13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volts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dc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entre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las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líneas.  </a:t>
            </a:r>
            <a:r>
              <a:rPr sz="1500" spc="40" dirty="0">
                <a:latin typeface="Arial"/>
                <a:cs typeface="Arial"/>
              </a:rPr>
              <a:t>El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nivel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voltaje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del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pulso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entre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línea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tierra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puerta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entrada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del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receptor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no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definido, 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manera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utilizado.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0231" y="1835696"/>
            <a:ext cx="5913538" cy="1826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1931" y="6619329"/>
            <a:ext cx="6335915" cy="21225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27399" y="12352595"/>
            <a:ext cx="63817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7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2085" y="3903650"/>
            <a:ext cx="8470900" cy="2356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75920" algn="ctr">
              <a:lnSpc>
                <a:spcPct val="100000"/>
              </a:lnSpc>
              <a:spcBef>
                <a:spcPts val="110"/>
              </a:spcBef>
            </a:pPr>
            <a:r>
              <a:rPr sz="1500" spc="-100" dirty="0">
                <a:latin typeface="Arial"/>
                <a:cs typeface="Arial"/>
              </a:rPr>
              <a:t>F</a:t>
            </a:r>
            <a:r>
              <a:rPr sz="1100" spc="-100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4 </a:t>
            </a:r>
            <a:r>
              <a:rPr sz="1500" spc="-155" dirty="0">
                <a:latin typeface="Arial"/>
                <a:cs typeface="Arial"/>
              </a:rPr>
              <a:t>RANGOS </a:t>
            </a:r>
            <a:r>
              <a:rPr sz="1500" spc="-160" dirty="0">
                <a:latin typeface="Arial"/>
                <a:cs typeface="Arial"/>
              </a:rPr>
              <a:t>DE </a:t>
            </a:r>
            <a:r>
              <a:rPr sz="1500" spc="-130" dirty="0">
                <a:latin typeface="Arial"/>
                <a:cs typeface="Arial"/>
              </a:rPr>
              <a:t>LOS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-130" dirty="0">
                <a:latin typeface="Arial"/>
                <a:cs typeface="Arial"/>
              </a:rPr>
              <a:t>NIVELES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</a:pPr>
            <a:r>
              <a:rPr sz="2050" spc="-80" dirty="0">
                <a:solidFill>
                  <a:srgbClr val="0700FF"/>
                </a:solidFill>
                <a:latin typeface="Arial"/>
                <a:cs typeface="Arial"/>
              </a:rPr>
              <a:t>Características </a:t>
            </a:r>
            <a:r>
              <a:rPr sz="2050" spc="-120" dirty="0">
                <a:solidFill>
                  <a:srgbClr val="0700FF"/>
                </a:solidFill>
                <a:latin typeface="Arial"/>
                <a:cs typeface="Arial"/>
              </a:rPr>
              <a:t>de </a:t>
            </a:r>
            <a:r>
              <a:rPr sz="2050" spc="-70" dirty="0">
                <a:solidFill>
                  <a:srgbClr val="0700FF"/>
                </a:solidFill>
                <a:latin typeface="Arial"/>
                <a:cs typeface="Arial"/>
              </a:rPr>
              <a:t>la </a:t>
            </a:r>
            <a:r>
              <a:rPr sz="2050" spc="-55" dirty="0">
                <a:solidFill>
                  <a:srgbClr val="0700FF"/>
                </a:solidFill>
                <a:latin typeface="Arial"/>
                <a:cs typeface="Arial"/>
              </a:rPr>
              <a:t>transmisión</a:t>
            </a:r>
            <a:r>
              <a:rPr sz="2050" spc="-375" dirty="0">
                <a:solidFill>
                  <a:srgbClr val="0700FF"/>
                </a:solidFill>
                <a:latin typeface="Arial"/>
                <a:cs typeface="Arial"/>
              </a:rPr>
              <a:t> </a:t>
            </a:r>
            <a:r>
              <a:rPr sz="2050" spc="-170" dirty="0">
                <a:solidFill>
                  <a:srgbClr val="0700FF"/>
                </a:solidFill>
                <a:latin typeface="Arial"/>
                <a:cs typeface="Arial"/>
              </a:rPr>
              <a:t>DITS</a:t>
            </a:r>
            <a:endParaRPr sz="2050">
              <a:latin typeface="Arial"/>
              <a:cs typeface="Arial"/>
            </a:endParaRPr>
          </a:p>
          <a:p>
            <a:pPr marL="13335" marR="5080" algn="just">
              <a:lnSpc>
                <a:spcPct val="100200"/>
              </a:lnSpc>
              <a:spcBef>
                <a:spcPts val="345"/>
              </a:spcBef>
            </a:pPr>
            <a:r>
              <a:rPr sz="1500" spc="25" dirty="0">
                <a:latin typeface="Arial"/>
                <a:cs typeface="Arial"/>
              </a:rPr>
              <a:t>La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información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digital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transmitida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través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del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bus,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combinando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información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binaria</a:t>
            </a:r>
            <a:r>
              <a:rPr sz="1500" spc="-15" dirty="0">
                <a:latin typeface="Arial"/>
                <a:cs typeface="Arial"/>
              </a:rPr>
              <a:t> con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sincronis-  </a:t>
            </a:r>
            <a:r>
              <a:rPr sz="1500" spc="30" dirty="0">
                <a:latin typeface="Arial"/>
                <a:cs typeface="Arial"/>
              </a:rPr>
              <a:t>mo,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esto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produce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forma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onda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modulada,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enviando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toda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información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necesaria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ser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de-  </a:t>
            </a:r>
            <a:r>
              <a:rPr sz="1500" dirty="0">
                <a:latin typeface="Arial"/>
                <a:cs typeface="Arial"/>
              </a:rPr>
              <a:t>codificada </a:t>
            </a:r>
            <a:r>
              <a:rPr sz="1500" spc="5" dirty="0">
                <a:latin typeface="Arial"/>
                <a:cs typeface="Arial"/>
              </a:rPr>
              <a:t>posteriormente por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receptor.</a:t>
            </a:r>
            <a:endParaRPr sz="1500">
              <a:latin typeface="Arial"/>
              <a:cs typeface="Arial"/>
            </a:endParaRPr>
          </a:p>
          <a:p>
            <a:pPr marL="12700" marR="6985" indent="-635" algn="just">
              <a:lnSpc>
                <a:spcPct val="109900"/>
              </a:lnSpc>
              <a:spcBef>
                <a:spcPts val="165"/>
              </a:spcBef>
            </a:pPr>
            <a:r>
              <a:rPr sz="1500" spc="25" dirty="0">
                <a:latin typeface="Arial"/>
                <a:cs typeface="Arial"/>
              </a:rPr>
              <a:t>La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especificación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MARK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33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DITS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utiliza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método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modulación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bipolar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con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retorno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cero</a:t>
            </a:r>
            <a:r>
              <a:rPr sz="1500" spc="33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(RZ).  Esta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modulación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tiene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tres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niveles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estado: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HI,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NULL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LO.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Este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formato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transmisión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es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auto-  temporizado y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auto-sincronizado.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2462" y="8997721"/>
            <a:ext cx="8468995" cy="1173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220979" algn="ctr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5 </a:t>
            </a:r>
            <a:r>
              <a:rPr sz="1500" spc="-145" dirty="0">
                <a:latin typeface="Arial"/>
                <a:cs typeface="Arial"/>
              </a:rPr>
              <a:t>NIVELES </a:t>
            </a:r>
            <a:r>
              <a:rPr sz="1500" spc="-175" dirty="0">
                <a:latin typeface="Arial"/>
                <a:cs typeface="Arial"/>
              </a:rPr>
              <a:t>DE </a:t>
            </a:r>
            <a:r>
              <a:rPr sz="1500" spc="-130" dirty="0">
                <a:latin typeface="Arial"/>
                <a:cs typeface="Arial"/>
              </a:rPr>
              <a:t>VOLTAJE </a:t>
            </a:r>
            <a:r>
              <a:rPr sz="1500" spc="-175" dirty="0">
                <a:latin typeface="Arial"/>
                <a:cs typeface="Arial"/>
              </a:rPr>
              <a:t>DE </a:t>
            </a:r>
            <a:r>
              <a:rPr sz="1500" spc="-85" dirty="0">
                <a:latin typeface="Arial"/>
                <a:cs typeface="Arial"/>
              </a:rPr>
              <a:t>LA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-130" dirty="0"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Arial"/>
              <a:cs typeface="Arial"/>
            </a:endParaRPr>
          </a:p>
          <a:p>
            <a:pPr marL="12700" marR="5080" algn="just">
              <a:lnSpc>
                <a:spcPct val="100200"/>
              </a:lnSpc>
              <a:spcBef>
                <a:spcPts val="5"/>
              </a:spcBef>
            </a:pPr>
            <a:r>
              <a:rPr sz="1500" spc="15" dirty="0">
                <a:latin typeface="Arial"/>
                <a:cs typeface="Arial"/>
              </a:rPr>
              <a:t>El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formato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desarrollado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para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palabra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digital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consta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palabra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32</a:t>
            </a:r>
            <a:r>
              <a:rPr sz="1500" spc="2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bits,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forma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bipolar,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en  </a:t>
            </a:r>
            <a:r>
              <a:rPr sz="1500" spc="25" dirty="0">
                <a:latin typeface="Arial"/>
                <a:cs typeface="Arial"/>
              </a:rPr>
              <a:t>donde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podemos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encontrar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los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1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lógicos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“0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lógicos.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Estas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palabras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son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separadas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espacios  </a:t>
            </a:r>
            <a:r>
              <a:rPr sz="1500" spc="25" dirty="0">
                <a:latin typeface="Arial"/>
                <a:cs typeface="Arial"/>
              </a:rPr>
              <a:t>(GAP)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constan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periodo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llamado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“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NULL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“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04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1309" y="5954065"/>
            <a:ext cx="6367614" cy="1921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04669" y="9428264"/>
            <a:ext cx="6378180" cy="1985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67075" y="12352595"/>
            <a:ext cx="63627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8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1529" y="3979671"/>
            <a:ext cx="8469630" cy="16338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68300" algn="ctr">
              <a:lnSpc>
                <a:spcPct val="100000"/>
              </a:lnSpc>
              <a:spcBef>
                <a:spcPts val="110"/>
              </a:spcBef>
            </a:pPr>
            <a:r>
              <a:rPr sz="1500" spc="-105" dirty="0">
                <a:latin typeface="Arial"/>
                <a:cs typeface="Arial"/>
              </a:rPr>
              <a:t>F</a:t>
            </a:r>
            <a:r>
              <a:rPr sz="1100" spc="-105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6  </a:t>
            </a:r>
            <a:r>
              <a:rPr sz="1500" spc="-150" dirty="0">
                <a:latin typeface="Arial"/>
                <a:cs typeface="Arial"/>
              </a:rPr>
              <a:t>SEPARACION </a:t>
            </a:r>
            <a:r>
              <a:rPr sz="1500" spc="-175" dirty="0">
                <a:latin typeface="Arial"/>
                <a:cs typeface="Arial"/>
              </a:rPr>
              <a:t>DE  </a:t>
            </a:r>
            <a:r>
              <a:rPr sz="1500" spc="-85" dirty="0">
                <a:latin typeface="Arial"/>
                <a:cs typeface="Arial"/>
              </a:rPr>
              <a:t>LA</a:t>
            </a:r>
            <a:r>
              <a:rPr sz="1500" spc="-220" dirty="0">
                <a:latin typeface="Arial"/>
                <a:cs typeface="Arial"/>
              </a:rPr>
              <a:t> </a:t>
            </a:r>
            <a:r>
              <a:rPr sz="1500" spc="-130" dirty="0"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"/>
              <a:cs typeface="Arial"/>
            </a:endParaRPr>
          </a:p>
          <a:p>
            <a:pPr marL="12700" marR="5080" indent="1270" algn="just">
              <a:lnSpc>
                <a:spcPct val="100000"/>
              </a:lnSpc>
            </a:pP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función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del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clock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esestablecer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una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base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detiempo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para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poner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en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funcionamiento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2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decodificación 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recepción.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temporización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acompañada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por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transición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pulso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comienzo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la  </a:t>
            </a:r>
            <a:r>
              <a:rPr sz="1500" spc="25" dirty="0">
                <a:latin typeface="Arial"/>
                <a:cs typeface="Arial"/>
              </a:rPr>
              <a:t>mitad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cada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transmitido.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primera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mitad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ciclo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contenida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información,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voltaje  </a:t>
            </a:r>
            <a:r>
              <a:rPr sz="1500" spc="10" dirty="0">
                <a:latin typeface="Arial"/>
                <a:cs typeface="Arial"/>
              </a:rPr>
              <a:t>retorna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ceroo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unvalor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nulo,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durante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lasegunda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mitad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del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va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45" dirty="0">
                <a:latin typeface="Arial"/>
                <a:cs typeface="Arial"/>
              </a:rPr>
              <a:t>eltiempo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paramantener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elsistema  </a:t>
            </a:r>
            <a:r>
              <a:rPr sz="1500" spc="5" dirty="0">
                <a:latin typeface="Arial"/>
                <a:cs typeface="Arial"/>
              </a:rPr>
              <a:t>auto-temporizado.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1703" y="8133930"/>
            <a:ext cx="8455660" cy="1175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154940" algn="ctr">
              <a:lnSpc>
                <a:spcPct val="100000"/>
              </a:lnSpc>
              <a:spcBef>
                <a:spcPts val="110"/>
              </a:spcBef>
            </a:pPr>
            <a:r>
              <a:rPr sz="1500" spc="-100" dirty="0">
                <a:latin typeface="Arial"/>
                <a:cs typeface="Arial"/>
              </a:rPr>
              <a:t>F</a:t>
            </a:r>
            <a:r>
              <a:rPr sz="1100" spc="-100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7 </a:t>
            </a:r>
            <a:r>
              <a:rPr sz="1500" spc="-150" dirty="0">
                <a:latin typeface="Arial"/>
                <a:cs typeface="Arial"/>
              </a:rPr>
              <a:t>AUTO</a:t>
            </a:r>
            <a:r>
              <a:rPr sz="1100" spc="-150" dirty="0">
                <a:latin typeface="Arial"/>
                <a:cs typeface="Arial"/>
              </a:rPr>
              <a:t>-</a:t>
            </a:r>
            <a:r>
              <a:rPr sz="1500" spc="-150" dirty="0">
                <a:latin typeface="Arial"/>
                <a:cs typeface="Arial"/>
              </a:rPr>
              <a:t>TEMPORIZACION </a:t>
            </a:r>
            <a:r>
              <a:rPr sz="1500" spc="-175" dirty="0">
                <a:latin typeface="Arial"/>
                <a:cs typeface="Arial"/>
              </a:rPr>
              <a:t>DE </a:t>
            </a:r>
            <a:r>
              <a:rPr sz="1500" spc="-85" dirty="0">
                <a:latin typeface="Arial"/>
                <a:cs typeface="Arial"/>
              </a:rPr>
              <a:t>LA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-130" dirty="0"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Arial"/>
              <a:cs typeface="Arial"/>
            </a:endParaRPr>
          </a:p>
          <a:p>
            <a:pPr marL="13970" marR="5080" indent="-1905" algn="just">
              <a:lnSpc>
                <a:spcPct val="99800"/>
              </a:lnSpc>
            </a:pPr>
            <a:r>
              <a:rPr sz="1500" spc="25" dirty="0">
                <a:latin typeface="Arial"/>
                <a:cs typeface="Arial"/>
              </a:rPr>
              <a:t>La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sincronización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establece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punto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fijo</a:t>
            </a:r>
            <a:r>
              <a:rPr sz="1500" spc="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tiempo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habilitar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2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identificación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del</a:t>
            </a:r>
            <a:r>
              <a:rPr sz="1500" spc="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comienzo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o 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fin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transmisión.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La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digital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sincronizada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espacios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4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valor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nulo.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  </a:t>
            </a:r>
            <a:r>
              <a:rPr sz="1500" spc="5" dirty="0">
                <a:latin typeface="Arial"/>
                <a:cs typeface="Arial"/>
              </a:rPr>
              <a:t>comienzo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del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primer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bit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transmitido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seguido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un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GAP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significa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comienzo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una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nueva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palabra.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70963" y="11679923"/>
            <a:ext cx="311721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0" dirty="0">
                <a:latin typeface="Arial"/>
                <a:cs typeface="Arial"/>
              </a:rPr>
              <a:t>F</a:t>
            </a:r>
            <a:r>
              <a:rPr sz="1100" spc="-100" dirty="0">
                <a:latin typeface="Arial"/>
                <a:cs typeface="Arial"/>
              </a:rPr>
              <a:t>IGURA </a:t>
            </a:r>
            <a:r>
              <a:rPr sz="1100" spc="-90" dirty="0">
                <a:latin typeface="Arial"/>
                <a:cs typeface="Arial"/>
              </a:rPr>
              <a:t>8 </a:t>
            </a:r>
            <a:r>
              <a:rPr sz="1500" spc="-155" dirty="0">
                <a:latin typeface="Arial"/>
                <a:cs typeface="Arial"/>
              </a:rPr>
              <a:t>SINCRONIZACION </a:t>
            </a:r>
            <a:r>
              <a:rPr sz="1500" spc="-175" dirty="0">
                <a:latin typeface="Arial"/>
                <a:cs typeface="Arial"/>
              </a:rPr>
              <a:t>DE </a:t>
            </a:r>
            <a:r>
              <a:rPr sz="1500" spc="-85" dirty="0">
                <a:latin typeface="Arial"/>
                <a:cs typeface="Arial"/>
              </a:rPr>
              <a:t>LA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-130" dirty="0"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338" y="642493"/>
            <a:ext cx="2914497" cy="67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2500" y="1687856"/>
            <a:ext cx="8859732" cy="2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774" y="3018384"/>
            <a:ext cx="158407" cy="158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0405" y="2883920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566" y="2795211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034" y="2706501"/>
            <a:ext cx="211454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 </a:t>
            </a:r>
            <a:r>
              <a:rPr sz="900" spc="100" dirty="0">
                <a:latin typeface="Arial"/>
                <a:cs typeface="Arial"/>
              </a:rPr>
              <a:t>f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005" y="2615696"/>
            <a:ext cx="2387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00" b="1" spc="-125" dirty="0">
                <a:latin typeface="Arial"/>
                <a:cs typeface="Arial"/>
              </a:rPr>
              <a:t>     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r>
              <a:rPr sz="900" spc="-125" dirty="0">
                <a:latin typeface="Arial"/>
                <a:cs typeface="Arial"/>
              </a:rPr>
              <a:t>h</a:t>
            </a:r>
            <a:r>
              <a:rPr sz="1350" spc="-187" baseline="-21604" dirty="0">
                <a:latin typeface="Arial"/>
                <a:cs typeface="Arial"/>
              </a:rPr>
              <a:t>t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66" y="2349580"/>
            <a:ext cx="209550" cy="344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0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566" y="226932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405" y="1939865"/>
            <a:ext cx="259715" cy="361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965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6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900" spc="-20" dirty="0">
                <a:latin typeface="Arial"/>
                <a:cs typeface="Arial"/>
              </a:rPr>
              <a:t>     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80"/>
              </a:lnSpc>
            </a:pPr>
            <a:r>
              <a:rPr sz="900" spc="-25" dirty="0">
                <a:latin typeface="Arial"/>
                <a:cs typeface="Arial"/>
              </a:rPr>
              <a:t>     L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405" y="1781459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3566" y="1701207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702" y="1612510"/>
            <a:ext cx="20066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18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405" y="1532246"/>
            <a:ext cx="23304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204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566" y="1443550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4912" y="1321045"/>
            <a:ext cx="2298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r>
              <a:rPr sz="900" spc="-155" dirty="0">
                <a:latin typeface="Arial"/>
                <a:cs typeface="Arial"/>
              </a:rPr>
              <a:t>c</a:t>
            </a:r>
            <a:r>
              <a:rPr sz="1350" spc="-232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3566" y="1240794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12" y="1152097"/>
            <a:ext cx="17907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 </a:t>
            </a:r>
            <a:r>
              <a:rPr sz="900" spc="80" dirty="0"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405" y="1074005"/>
            <a:ext cx="241935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912" y="594580"/>
            <a:ext cx="283845" cy="501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38100">
              <a:lnSpc>
                <a:spcPts val="96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7777" dirty="0">
                <a:latin typeface="Arial"/>
                <a:cs typeface="Arial"/>
              </a:rPr>
              <a:t>r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6463" y="10687651"/>
            <a:ext cx="301625" cy="149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890"/>
              </a:lnSpc>
              <a:spcBef>
                <a:spcPts val="130"/>
              </a:spcBef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0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90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p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60960">
              <a:lnSpc>
                <a:spcPts val="965"/>
              </a:lnSpc>
              <a:spcBef>
                <a:spcPts val="35"/>
              </a:spcBef>
            </a:pPr>
            <a:r>
              <a:rPr sz="900" spc="-15" dirty="0">
                <a:latin typeface="Arial"/>
                <a:cs typeface="Arial"/>
              </a:rPr>
              <a:t>    u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55"/>
              </a:lnSpc>
            </a:pPr>
            <a:r>
              <a:rPr sz="900" spc="-20" dirty="0">
                <a:latin typeface="Arial"/>
                <a:cs typeface="Arial"/>
              </a:rPr>
              <a:t>     P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875"/>
              </a:lnSpc>
            </a:pPr>
            <a:r>
              <a:rPr sz="900" spc="-15" dirty="0">
                <a:latin typeface="Arial"/>
                <a:cs typeface="Arial"/>
              </a:rPr>
              <a:t>    g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830"/>
              </a:lnSpc>
            </a:pPr>
            <a:r>
              <a:rPr sz="1350" spc="-247" baseline="-18518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8518" dirty="0">
                <a:latin typeface="Arial"/>
                <a:cs typeface="Arial"/>
              </a:rPr>
              <a:t>i</a:t>
            </a:r>
            <a:endParaRPr sz="1350" baseline="-18518">
              <a:latin typeface="Arial"/>
              <a:cs typeface="Arial"/>
            </a:endParaRPr>
          </a:p>
          <a:p>
            <a:pPr marL="38100">
              <a:lnSpc>
                <a:spcPts val="975"/>
              </a:lnSpc>
            </a:pPr>
            <a:r>
              <a:rPr sz="1350" spc="-247" baseline="-15432" dirty="0">
                <a:latin typeface="Arial"/>
                <a:cs typeface="Arial"/>
              </a:rPr>
              <a:t> </a:t>
            </a:r>
            <a:r>
              <a:rPr sz="900" b="1" spc="-165" dirty="0">
                <a:latin typeface="Arial"/>
                <a:cs typeface="Arial"/>
              </a:rPr>
              <a:t>    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r>
              <a:rPr sz="900" spc="-165" dirty="0">
                <a:latin typeface="Arial"/>
                <a:cs typeface="Arial"/>
              </a:rPr>
              <a:t>n</a:t>
            </a:r>
            <a:r>
              <a:rPr sz="1350" spc="-247" baseline="-15432" dirty="0">
                <a:latin typeface="Arial"/>
                <a:cs typeface="Arial"/>
              </a:rPr>
              <a:t>i</a:t>
            </a:r>
            <a:endParaRPr sz="1350" baseline="-15432">
              <a:latin typeface="Arial"/>
              <a:cs typeface="Arial"/>
            </a:endParaRPr>
          </a:p>
          <a:p>
            <a:pPr marL="60960">
              <a:lnSpc>
                <a:spcPts val="1019"/>
              </a:lnSpc>
            </a:pPr>
            <a:r>
              <a:rPr sz="900" b="1" spc="-185" dirty="0">
                <a:latin typeface="Arial"/>
                <a:cs typeface="Arial"/>
              </a:rPr>
              <a:t>    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r>
              <a:rPr sz="900" spc="-185" dirty="0">
                <a:latin typeface="Arial"/>
                <a:cs typeface="Arial"/>
              </a:rPr>
              <a:t>a</a:t>
            </a:r>
            <a:r>
              <a:rPr sz="1350" spc="-277" baseline="-24691" dirty="0">
                <a:latin typeface="Arial"/>
                <a:cs typeface="Arial"/>
              </a:rPr>
              <a:t>r</a:t>
            </a:r>
            <a:endParaRPr sz="1350" baseline="-24691">
              <a:latin typeface="Arial"/>
              <a:cs typeface="Arial"/>
            </a:endParaRPr>
          </a:p>
          <a:p>
            <a:pPr marL="38100">
              <a:lnSpc>
                <a:spcPts val="915"/>
              </a:lnSpc>
              <a:spcBef>
                <a:spcPts val="65"/>
              </a:spcBef>
            </a:pPr>
            <a:r>
              <a:rPr sz="900" spc="-25" dirty="0">
                <a:latin typeface="Arial"/>
                <a:cs typeface="Arial"/>
              </a:rPr>
              <a:t>     T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25"/>
              </a:lnSpc>
            </a:pPr>
            <a:r>
              <a:rPr sz="900" spc="-35" dirty="0">
                <a:latin typeface="Arial"/>
                <a:cs typeface="Arial"/>
              </a:rPr>
              <a:t>    r</a:t>
            </a:r>
            <a:endParaRPr sz="900">
              <a:latin typeface="Arial"/>
              <a:cs typeface="Arial"/>
            </a:endParaRPr>
          </a:p>
          <a:p>
            <a:pPr marL="60960">
              <a:lnSpc>
                <a:spcPts val="740"/>
              </a:lnSpc>
            </a:pPr>
            <a:r>
              <a:rPr sz="900" spc="-15" dirty="0">
                <a:latin typeface="Arial"/>
                <a:cs typeface="Arial"/>
              </a:rPr>
              <a:t>    o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930"/>
              </a:lnSpc>
            </a:pPr>
            <a:r>
              <a:rPr sz="900" spc="-25" dirty="0">
                <a:latin typeface="Arial"/>
                <a:cs typeface="Arial"/>
              </a:rPr>
              <a:t>     F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5116" y="10607399"/>
            <a:ext cx="20955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70" dirty="0">
                <a:latin typeface="Arial"/>
                <a:cs typeface="Arial"/>
              </a:rPr>
              <a:t>    </a:t>
            </a:r>
            <a:r>
              <a:rPr sz="900" spc="204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3323" y="10142770"/>
            <a:ext cx="343535" cy="543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960">
              <a:lnSpc>
                <a:spcPts val="1019"/>
              </a:lnSpc>
              <a:spcBef>
                <a:spcPts val="130"/>
              </a:spcBef>
            </a:pPr>
            <a:r>
              <a:rPr sz="1350" spc="-232" baseline="-15432" dirty="0">
                <a:latin typeface="Arial"/>
                <a:cs typeface="Arial"/>
              </a:rPr>
              <a:t> </a:t>
            </a:r>
            <a:r>
              <a:rPr sz="900" b="1" spc="-155" dirty="0">
                <a:latin typeface="Arial"/>
                <a:cs typeface="Arial"/>
              </a:rPr>
              <a:t>    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r>
              <a:rPr sz="900" spc="-155" dirty="0">
                <a:latin typeface="Arial"/>
                <a:cs typeface="Arial"/>
              </a:rPr>
              <a:t>y</a:t>
            </a:r>
            <a:r>
              <a:rPr sz="1350" spc="-232" baseline="-15432" dirty="0">
                <a:latin typeface="Arial"/>
                <a:cs typeface="Arial"/>
              </a:rPr>
              <a:t>l</a:t>
            </a:r>
            <a:endParaRPr sz="1350" baseline="-15432">
              <a:latin typeface="Arial"/>
              <a:cs typeface="Arial"/>
            </a:endParaRPr>
          </a:p>
          <a:p>
            <a:pPr marL="84455">
              <a:lnSpc>
                <a:spcPts val="980"/>
              </a:lnSpc>
            </a:pPr>
            <a:r>
              <a:rPr sz="900" spc="-15" dirty="0">
                <a:latin typeface="Arial"/>
                <a:cs typeface="Arial"/>
              </a:rPr>
              <a:t>    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1000"/>
              </a:lnSpc>
            </a:pPr>
            <a:r>
              <a:rPr sz="900" spc="-20" dirty="0">
                <a:latin typeface="Arial"/>
                <a:cs typeface="Arial"/>
              </a:rPr>
              <a:t>      O</a:t>
            </a:r>
            <a:endParaRPr sz="900">
              <a:latin typeface="Arial"/>
              <a:cs typeface="Arial"/>
            </a:endParaRPr>
          </a:p>
          <a:p>
            <a:pPr marL="84455">
              <a:lnSpc>
                <a:spcPts val="1040"/>
              </a:lnSpc>
            </a:pPr>
            <a:r>
              <a:rPr sz="900" spc="-20" dirty="0">
                <a:latin typeface="Arial"/>
                <a:cs typeface="Arial"/>
              </a:rPr>
              <a:t>    s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27399" y="12352595"/>
            <a:ext cx="63817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20" dirty="0">
                <a:latin typeface="Arial"/>
                <a:cs typeface="Arial"/>
              </a:rPr>
              <a:t>Pag.: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9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0934" y="1978575"/>
            <a:ext cx="8481060" cy="43618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409"/>
              </a:spcBef>
            </a:pPr>
            <a:r>
              <a:rPr sz="1500" dirty="0">
                <a:latin typeface="Arial"/>
                <a:cs typeface="Arial"/>
              </a:rPr>
              <a:t>Transferencia </a:t>
            </a:r>
            <a:r>
              <a:rPr sz="1500" spc="5" dirty="0">
                <a:latin typeface="Arial"/>
                <a:cs typeface="Arial"/>
              </a:rPr>
              <a:t>de </a:t>
            </a:r>
            <a:r>
              <a:rPr sz="1500" dirty="0">
                <a:latin typeface="Arial"/>
                <a:cs typeface="Arial"/>
              </a:rPr>
              <a:t>información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típica</a:t>
            </a:r>
            <a:endParaRPr sz="1500">
              <a:latin typeface="Arial"/>
              <a:cs typeface="Arial"/>
            </a:endParaRPr>
          </a:p>
          <a:p>
            <a:pPr marL="12700" marR="5080" indent="1905" algn="just">
              <a:lnSpc>
                <a:spcPct val="99800"/>
              </a:lnSpc>
              <a:spcBef>
                <a:spcPts val="315"/>
              </a:spcBef>
            </a:pP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señal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modulada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recibida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por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puerta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entrada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contiene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toda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la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información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transmitida.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2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label 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palabra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es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decodificado,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selecciona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correcto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desplazamiento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losregistros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para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decodifi-  </a:t>
            </a:r>
            <a:r>
              <a:rPr sz="1500" spc="5" dirty="0">
                <a:latin typeface="Arial"/>
                <a:cs typeface="Arial"/>
              </a:rPr>
              <a:t>car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rutear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laseñal.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45" dirty="0">
                <a:latin typeface="Arial"/>
                <a:cs typeface="Arial"/>
              </a:rPr>
              <a:t>Lapuerta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deentrada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monitorea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el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paridad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(el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32)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para</a:t>
            </a:r>
            <a:r>
              <a:rPr sz="1500" spc="-21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verificar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laeficien-  </a:t>
            </a:r>
            <a:r>
              <a:rPr sz="1500" spc="20" dirty="0">
                <a:latin typeface="Arial"/>
                <a:cs typeface="Arial"/>
              </a:rPr>
              <a:t>cia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transmisión.</a:t>
            </a:r>
            <a:endParaRPr sz="1500">
              <a:latin typeface="Arial"/>
              <a:cs typeface="Arial"/>
            </a:endParaRPr>
          </a:p>
          <a:p>
            <a:pPr marL="14604" marR="48260">
              <a:lnSpc>
                <a:spcPts val="1780"/>
              </a:lnSpc>
              <a:spcBef>
                <a:spcPts val="455"/>
              </a:spcBef>
            </a:pP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más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20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receptores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pueden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ser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conectados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bus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digital.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Cada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receptor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aislado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para  asegurar,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caso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ellos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falle,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no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afecte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resto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receptores.</a:t>
            </a:r>
            <a:endParaRPr sz="15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  <a:spcBef>
                <a:spcPts val="655"/>
              </a:spcBef>
            </a:pPr>
            <a:r>
              <a:rPr sz="2050" spc="-90" dirty="0">
                <a:solidFill>
                  <a:srgbClr val="0700FF"/>
                </a:solidFill>
                <a:latin typeface="Arial"/>
                <a:cs typeface="Arial"/>
              </a:rPr>
              <a:t>Formato </a:t>
            </a:r>
            <a:r>
              <a:rPr sz="2050" spc="-120" dirty="0">
                <a:solidFill>
                  <a:srgbClr val="0700FF"/>
                </a:solidFill>
                <a:latin typeface="Arial"/>
                <a:cs typeface="Arial"/>
              </a:rPr>
              <a:t>de </a:t>
            </a:r>
            <a:r>
              <a:rPr sz="2050" spc="-70" dirty="0">
                <a:solidFill>
                  <a:srgbClr val="0700FF"/>
                </a:solidFill>
                <a:latin typeface="Arial"/>
                <a:cs typeface="Arial"/>
              </a:rPr>
              <a:t>la </a:t>
            </a:r>
            <a:r>
              <a:rPr sz="2050" spc="-90" dirty="0">
                <a:solidFill>
                  <a:srgbClr val="0700FF"/>
                </a:solidFill>
                <a:latin typeface="Arial"/>
                <a:cs typeface="Arial"/>
              </a:rPr>
              <a:t>palabra </a:t>
            </a:r>
            <a:r>
              <a:rPr sz="2050" spc="-170" dirty="0">
                <a:solidFill>
                  <a:srgbClr val="0700FF"/>
                </a:solidFill>
                <a:latin typeface="Arial"/>
                <a:cs typeface="Arial"/>
              </a:rPr>
              <a:t>ARINC</a:t>
            </a:r>
            <a:r>
              <a:rPr sz="2050" spc="-265" dirty="0">
                <a:solidFill>
                  <a:srgbClr val="0700FF"/>
                </a:solidFill>
                <a:latin typeface="Arial"/>
                <a:cs typeface="Arial"/>
              </a:rPr>
              <a:t> </a:t>
            </a:r>
            <a:r>
              <a:rPr sz="2050" spc="-165" dirty="0">
                <a:solidFill>
                  <a:srgbClr val="0700FF"/>
                </a:solidFill>
                <a:latin typeface="Arial"/>
                <a:cs typeface="Arial"/>
              </a:rPr>
              <a:t>429</a:t>
            </a:r>
            <a:endParaRPr sz="2050">
              <a:latin typeface="Arial"/>
              <a:cs typeface="Arial"/>
            </a:endParaRPr>
          </a:p>
          <a:p>
            <a:pPr marL="13970" marR="16510" indent="-635" algn="just">
              <a:lnSpc>
                <a:spcPct val="99500"/>
              </a:lnSpc>
              <a:spcBef>
                <a:spcPts val="525"/>
              </a:spcBef>
            </a:pP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mantener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la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precision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las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comunicaciones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entre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los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componentes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los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sistemas,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utiliza  </a:t>
            </a:r>
            <a:r>
              <a:rPr sz="1500" spc="5" dirty="0">
                <a:latin typeface="Arial"/>
                <a:cs typeface="Arial"/>
              </a:rPr>
              <a:t>un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lenguaje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común.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El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estándar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MARK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33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DITS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codifica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información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en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dos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lenguajes: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1)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formato  BNR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2)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formato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BCD,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ambos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formatos</a:t>
            </a:r>
            <a:r>
              <a:rPr sz="1500" spc="-21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son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similares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constan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label,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SDI,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data,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SSM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2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pari-  dad.</a:t>
            </a:r>
            <a:endParaRPr sz="1500">
              <a:latin typeface="Arial"/>
              <a:cs typeface="Arial"/>
            </a:endParaRPr>
          </a:p>
          <a:p>
            <a:pPr marL="13970" marR="16510" algn="just">
              <a:lnSpc>
                <a:spcPct val="99300"/>
              </a:lnSpc>
              <a:spcBef>
                <a:spcPts val="395"/>
              </a:spcBef>
            </a:pPr>
            <a:r>
              <a:rPr sz="1500" spc="-10" dirty="0">
                <a:latin typeface="Arial"/>
                <a:cs typeface="Arial"/>
              </a:rPr>
              <a:t>También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MARK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33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DITS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es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capaz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acomodar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otros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tipos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formatos,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como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el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AIM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(Acknoledge-  ment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ISO-Alphabet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#5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and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maintenance)</a:t>
            </a:r>
            <a:r>
              <a:rPr sz="1500" spc="-1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y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formato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discreto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(consta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label,</a:t>
            </a:r>
            <a:r>
              <a:rPr sz="1500" spc="-20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bit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paridad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</a:t>
            </a:r>
            <a:r>
              <a:rPr sz="1500" spc="-15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informa-  </a:t>
            </a:r>
            <a:r>
              <a:rPr sz="1500" spc="20" dirty="0">
                <a:latin typeface="Arial"/>
                <a:cs typeface="Arial"/>
              </a:rPr>
              <a:t>ción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discreta)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que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no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seran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analizados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curso,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básicamente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ser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menos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utilizados.</a:t>
            </a:r>
            <a:endParaRPr sz="1500">
              <a:latin typeface="Arial"/>
              <a:cs typeface="Arial"/>
            </a:endParaRPr>
          </a:p>
          <a:p>
            <a:pPr marL="13335" marR="15240" indent="635" algn="just">
              <a:lnSpc>
                <a:spcPts val="1780"/>
              </a:lnSpc>
              <a:spcBef>
                <a:spcPts val="450"/>
              </a:spcBef>
            </a:pPr>
            <a:r>
              <a:rPr sz="1500" spc="40" dirty="0">
                <a:latin typeface="Arial"/>
                <a:cs typeface="Arial"/>
              </a:rPr>
              <a:t>La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norma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ARINC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429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MARK</a:t>
            </a:r>
            <a:r>
              <a:rPr sz="1500" spc="-22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33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DITS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da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una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lista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detallada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de</a:t>
            </a:r>
            <a:r>
              <a:rPr sz="1500" spc="-1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todas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las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palabras</a:t>
            </a:r>
            <a:r>
              <a:rPr sz="1500" spc="-19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incluye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40" dirty="0">
                <a:latin typeface="Arial"/>
                <a:cs typeface="Arial"/>
              </a:rPr>
              <a:t>el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nombre  del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parámetro,</a:t>
            </a:r>
            <a:r>
              <a:rPr sz="1500" spc="37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unidad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medida,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rango,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número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4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bits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significativos,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resolución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y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actualización.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3042" y="7975441"/>
            <a:ext cx="8467090" cy="277749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2050" spc="-90" dirty="0">
                <a:solidFill>
                  <a:srgbClr val="0700FF"/>
                </a:solidFill>
                <a:latin typeface="Arial"/>
                <a:cs typeface="Arial"/>
              </a:rPr>
              <a:t>Formato </a:t>
            </a:r>
            <a:r>
              <a:rPr sz="2050" spc="-120" dirty="0">
                <a:solidFill>
                  <a:srgbClr val="0700FF"/>
                </a:solidFill>
                <a:latin typeface="Arial"/>
                <a:cs typeface="Arial"/>
              </a:rPr>
              <a:t>de </a:t>
            </a:r>
            <a:r>
              <a:rPr sz="2050" spc="-70" dirty="0">
                <a:solidFill>
                  <a:srgbClr val="0700FF"/>
                </a:solidFill>
                <a:latin typeface="Arial"/>
                <a:cs typeface="Arial"/>
              </a:rPr>
              <a:t>la </a:t>
            </a:r>
            <a:r>
              <a:rPr sz="2050" spc="-90" dirty="0">
                <a:solidFill>
                  <a:srgbClr val="0700FF"/>
                </a:solidFill>
                <a:latin typeface="Arial"/>
                <a:cs typeface="Arial"/>
              </a:rPr>
              <a:t>palabra</a:t>
            </a:r>
            <a:r>
              <a:rPr sz="2050" spc="-285" dirty="0">
                <a:solidFill>
                  <a:srgbClr val="0700FF"/>
                </a:solidFill>
                <a:latin typeface="Arial"/>
                <a:cs typeface="Arial"/>
              </a:rPr>
              <a:t> </a:t>
            </a:r>
            <a:r>
              <a:rPr sz="2050" spc="-180" dirty="0">
                <a:solidFill>
                  <a:srgbClr val="0700FF"/>
                </a:solidFill>
                <a:latin typeface="Arial"/>
                <a:cs typeface="Arial"/>
              </a:rPr>
              <a:t>BCD</a:t>
            </a:r>
            <a:endParaRPr sz="2050">
              <a:latin typeface="Arial"/>
              <a:cs typeface="Arial"/>
            </a:endParaRPr>
          </a:p>
          <a:p>
            <a:pPr marL="12700" marR="5080" algn="just">
              <a:lnSpc>
                <a:spcPct val="100200"/>
              </a:lnSpc>
              <a:spcBef>
                <a:spcPts val="380"/>
              </a:spcBef>
            </a:pPr>
            <a:r>
              <a:rPr sz="1500" spc="25" dirty="0">
                <a:latin typeface="Arial"/>
                <a:cs typeface="Arial"/>
              </a:rPr>
              <a:t>Las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señales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análogas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generadas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por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los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elementos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de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sistema,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son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codificadas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palabra  </a:t>
            </a:r>
            <a:r>
              <a:rPr sz="1500" spc="25" dirty="0">
                <a:latin typeface="Arial"/>
                <a:cs typeface="Arial"/>
              </a:rPr>
              <a:t>BCD,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para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ser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transmitidas.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Ejemplos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información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transmitidas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en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este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formato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son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el  </a:t>
            </a:r>
            <a:r>
              <a:rPr sz="1500" spc="5" dirty="0">
                <a:latin typeface="Arial"/>
                <a:cs typeface="Arial"/>
              </a:rPr>
              <a:t>ángulo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deriva,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distancia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DME,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TAS,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TAT,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etc...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500" spc="25" dirty="0">
                <a:latin typeface="Arial"/>
                <a:cs typeface="Arial"/>
              </a:rPr>
              <a:t>La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estructura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una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palabra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BCD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esta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dividida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15" dirty="0">
                <a:latin typeface="Arial"/>
                <a:cs typeface="Arial"/>
              </a:rPr>
              <a:t>en:</a:t>
            </a:r>
            <a:endParaRPr sz="1500">
              <a:latin typeface="Arial"/>
              <a:cs typeface="Arial"/>
            </a:endParaRPr>
          </a:p>
          <a:p>
            <a:pPr marL="105410">
              <a:lnSpc>
                <a:spcPct val="100000"/>
              </a:lnSpc>
              <a:spcBef>
                <a:spcPts val="284"/>
              </a:spcBef>
            </a:pPr>
            <a:r>
              <a:rPr sz="750" spc="175" dirty="0">
                <a:latin typeface="Courier New"/>
                <a:cs typeface="Courier New"/>
              </a:rPr>
              <a:t>S</a:t>
            </a:r>
            <a:r>
              <a:rPr sz="750" spc="-25" dirty="0">
                <a:latin typeface="Courier New"/>
                <a:cs typeface="Courier New"/>
              </a:rPr>
              <a:t> </a:t>
            </a:r>
            <a:r>
              <a:rPr sz="1500" spc="5" dirty="0">
                <a:latin typeface="Arial"/>
                <a:cs typeface="Arial"/>
              </a:rPr>
              <a:t>Label</a:t>
            </a:r>
            <a:endParaRPr sz="1500">
              <a:latin typeface="Arial"/>
              <a:cs typeface="Arial"/>
            </a:endParaRPr>
          </a:p>
          <a:p>
            <a:pPr marL="105410">
              <a:lnSpc>
                <a:spcPct val="100000"/>
              </a:lnSpc>
              <a:spcBef>
                <a:spcPts val="375"/>
              </a:spcBef>
            </a:pPr>
            <a:r>
              <a:rPr sz="750" spc="175" dirty="0">
                <a:latin typeface="Courier New"/>
                <a:cs typeface="Courier New"/>
              </a:rPr>
              <a:t>S</a:t>
            </a:r>
            <a:r>
              <a:rPr sz="750" spc="-20" dirty="0">
                <a:latin typeface="Courier New"/>
                <a:cs typeface="Courier New"/>
              </a:rPr>
              <a:t> </a:t>
            </a:r>
            <a:r>
              <a:rPr sz="1500" spc="25" dirty="0">
                <a:latin typeface="Arial"/>
                <a:cs typeface="Arial"/>
              </a:rPr>
              <a:t>Source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/Destination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identifier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SDI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  <a:p>
            <a:pPr marL="105410">
              <a:lnSpc>
                <a:spcPct val="100000"/>
              </a:lnSpc>
              <a:spcBef>
                <a:spcPts val="345"/>
              </a:spcBef>
            </a:pPr>
            <a:r>
              <a:rPr sz="750" spc="175" dirty="0">
                <a:latin typeface="Courier New"/>
                <a:cs typeface="Courier New"/>
              </a:rPr>
              <a:t>S</a:t>
            </a:r>
            <a:r>
              <a:rPr sz="750" spc="-25" dirty="0">
                <a:latin typeface="Courier New"/>
                <a:cs typeface="Courier New"/>
              </a:rPr>
              <a:t> </a:t>
            </a:r>
            <a:r>
              <a:rPr sz="1500" spc="25" dirty="0">
                <a:latin typeface="Arial"/>
                <a:cs typeface="Arial"/>
              </a:rPr>
              <a:t>Campo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de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datos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25" dirty="0">
                <a:latin typeface="Arial"/>
                <a:cs typeface="Arial"/>
              </a:rPr>
              <a:t>data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  <a:p>
            <a:pPr marL="105410">
              <a:lnSpc>
                <a:spcPct val="100000"/>
              </a:lnSpc>
              <a:spcBef>
                <a:spcPts val="365"/>
              </a:spcBef>
            </a:pPr>
            <a:r>
              <a:rPr sz="750" spc="175" dirty="0">
                <a:latin typeface="Courier New"/>
                <a:cs typeface="Courier New"/>
              </a:rPr>
              <a:t>S</a:t>
            </a:r>
            <a:r>
              <a:rPr sz="750" spc="-25" dirty="0">
                <a:latin typeface="Courier New"/>
                <a:cs typeface="Courier New"/>
              </a:rPr>
              <a:t> </a:t>
            </a:r>
            <a:r>
              <a:rPr sz="1500" spc="25" dirty="0">
                <a:latin typeface="Arial"/>
                <a:cs typeface="Arial"/>
              </a:rPr>
              <a:t>Sign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Status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Matrix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20" dirty="0">
                <a:latin typeface="Arial"/>
                <a:cs typeface="Arial"/>
              </a:rPr>
              <a:t>(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30" dirty="0">
                <a:latin typeface="Arial"/>
                <a:cs typeface="Arial"/>
              </a:rPr>
              <a:t>SSM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5" dirty="0"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  <a:p>
            <a:pPr marL="105410">
              <a:lnSpc>
                <a:spcPct val="100000"/>
              </a:lnSpc>
              <a:spcBef>
                <a:spcPts val="345"/>
              </a:spcBef>
            </a:pPr>
            <a:r>
              <a:rPr sz="750" spc="175" dirty="0">
                <a:latin typeface="Courier New"/>
                <a:cs typeface="Courier New"/>
              </a:rPr>
              <a:t>S</a:t>
            </a:r>
            <a:r>
              <a:rPr sz="750" spc="-250" dirty="0">
                <a:latin typeface="Courier New"/>
                <a:cs typeface="Courier New"/>
              </a:rPr>
              <a:t> </a:t>
            </a:r>
            <a:r>
              <a:rPr sz="1500" spc="20" dirty="0">
                <a:latin typeface="Arial"/>
                <a:cs typeface="Arial"/>
              </a:rPr>
              <a:t>Bit </a:t>
            </a:r>
            <a:r>
              <a:rPr sz="1500" spc="25" dirty="0">
                <a:latin typeface="Arial"/>
                <a:cs typeface="Arial"/>
              </a:rPr>
              <a:t>de </a:t>
            </a:r>
            <a:r>
              <a:rPr sz="1500" spc="20" dirty="0">
                <a:latin typeface="Arial"/>
                <a:cs typeface="Arial"/>
              </a:rPr>
              <a:t>paridad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10300</Words>
  <Application>Microsoft Office PowerPoint</Application>
  <PresentationFormat>Personalizado</PresentationFormat>
  <Paragraphs>1256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Courier New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xx</dc:creator>
  <cp:lastModifiedBy>xx</cp:lastModifiedBy>
  <cp:revision>1</cp:revision>
  <dcterms:created xsi:type="dcterms:W3CDTF">2021-06-25T13:33:52Z</dcterms:created>
  <dcterms:modified xsi:type="dcterms:W3CDTF">2021-06-25T13:39:53Z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2018-11-14T00:00:00Z</vt:filetime>
  </property>
  <property fmtid="{D5CDD505-2E9C-101B-9397-08002B2CF9AE}" pid="3" name="Creator">
    <vt:lpwstr>pdftk 2.02 - www.pdftk.com</vt:lpwstr>
  </property>
  <property fmtid="{D5CDD505-2E9C-101B-9397-08002B2CF9AE}" pid="4" name="LastSaved">
    <vt:filetime>2021-06-25T00:00:00Z</vt:filetime>
  </property>
</Properties>
</file>